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66" r:id="rId6"/>
  </p:sldIdLst>
  <p:sldSz cx="6858000" cy="9144000" type="screen4x3"/>
  <p:notesSz cx="6735763" cy="9869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60"/>
  </p:normalViewPr>
  <p:slideViewPr>
    <p:cSldViewPr>
      <p:cViewPr>
        <p:scale>
          <a:sx n="140" d="100"/>
          <a:sy n="140" d="100"/>
        </p:scale>
        <p:origin x="-996" y="21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8DB6-F93A-40DC-80E2-CF42C2C8C651}" type="datetimeFigureOut">
              <a:rPr lang="en-GB" smtClean="0"/>
              <a:pPr/>
              <a:t>10/03/2017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79613" y="739775"/>
            <a:ext cx="2776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87C7-2681-4136-8303-4CCC40AF4C6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7745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87C7-2681-4136-8303-4CCC40AF4C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0742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87C7-2681-4136-8303-4CCC40AF4C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0742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3EB9-D520-4431-9EDC-F13700512DE2}" type="datetimeFigureOut">
              <a:rPr lang="fr-FR" smtClean="0"/>
              <a:pPr/>
              <a:t>10/03/2017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38BE-6D79-4A4A-9674-2E37F6F54D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16632" y="7452320"/>
            <a:ext cx="6588000" cy="1619672"/>
            <a:chOff x="116632" y="7524328"/>
            <a:chExt cx="6588000" cy="1619672"/>
          </a:xfrm>
        </p:grpSpPr>
        <p:sp>
          <p:nvSpPr>
            <p:cNvPr id="11" name="Rectangle 10"/>
            <p:cNvSpPr/>
            <p:nvPr/>
          </p:nvSpPr>
          <p:spPr>
            <a:xfrm>
              <a:off x="116632" y="7524328"/>
              <a:ext cx="6588000" cy="16196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fr-FR" sz="1400" b="1" dirty="0" smtClean="0">
                <a:solidFill>
                  <a:schemeClr val="tx2"/>
                </a:solidFill>
              </a:endParaRPr>
            </a:p>
            <a:p>
              <a:r>
                <a:rPr lang="fr-FR" sz="1400" b="1" dirty="0" smtClean="0">
                  <a:solidFill>
                    <a:schemeClr val="bg1"/>
                  </a:solidFill>
                </a:rPr>
                <a:t>LE PROGRAMME: un espace de capabilités multi dispositifs</a:t>
              </a:r>
            </a:p>
            <a:p>
              <a:r>
                <a:rPr lang="en-GB" sz="1200" dirty="0" smtClean="0">
                  <a:solidFill>
                    <a:schemeClr val="bg1"/>
                  </a:solidFill>
                </a:rPr>
                <a:t> 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Tarif </a:t>
              </a:r>
              <a:r>
                <a:rPr lang="fr-FR" sz="1200" dirty="0"/>
                <a:t>: </a:t>
              </a:r>
              <a:r>
                <a:rPr lang="fr-FR" sz="1200" dirty="0" smtClean="0"/>
                <a:t>7500 </a:t>
              </a:r>
              <a:r>
                <a:rPr lang="fr-FR" sz="1200" dirty="0"/>
                <a:t>€ par </a:t>
              </a:r>
              <a:r>
                <a:rPr lang="fr-FR" sz="1200" dirty="0" smtClean="0"/>
                <a:t>personne donnant accès à tous les dispositifs durant un an</a:t>
              </a:r>
              <a:endParaRPr lang="fr-FR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Lieux </a:t>
              </a:r>
              <a:r>
                <a:rPr lang="fr-FR" sz="1200" dirty="0"/>
                <a:t>: </a:t>
              </a:r>
              <a:r>
                <a:rPr lang="fr-FR" sz="1200" dirty="0" smtClean="0"/>
                <a:t>Campus RIST Opéra,  </a:t>
              </a:r>
              <a:r>
                <a:rPr lang="fr-FR" sz="1200" dirty="0" smtClean="0"/>
                <a:t>Mines </a:t>
              </a:r>
              <a:r>
                <a:rPr lang="fr-FR" sz="1200" dirty="0" err="1" smtClean="0"/>
                <a:t>ParisTech</a:t>
              </a:r>
              <a:r>
                <a:rPr lang="fr-FR" sz="1200" dirty="0" smtClean="0"/>
                <a:t> et </a:t>
              </a:r>
              <a:r>
                <a:rPr lang="fr-FR" sz="1200" dirty="0" smtClean="0"/>
                <a:t>Université Paris Dauphine</a:t>
              </a:r>
              <a:endParaRPr lang="fr-FR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Information:</a:t>
              </a:r>
              <a:r>
                <a:rPr lang="fr-FR" sz="1200" b="1" dirty="0" smtClean="0"/>
                <a:t>     contact</a:t>
              </a:r>
              <a:r>
                <a:rPr lang="en-GB" sz="1200" b="1" dirty="0" smtClean="0"/>
                <a:t>@</a:t>
              </a:r>
              <a:r>
                <a:rPr lang="en-GB" sz="1200" b="1" dirty="0" err="1" smtClean="0"/>
                <a:t>rist-groupe.fr</a:t>
              </a:r>
              <a:r>
                <a:rPr lang="en-GB" sz="1200" b="1" dirty="0" smtClean="0"/>
                <a:t> </a:t>
              </a:r>
              <a:endParaRPr lang="en-GB" sz="12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2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229759" y="8100392"/>
              <a:ext cx="643960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16632" y="1043608"/>
            <a:ext cx="6588000" cy="5256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     Programme HERMES</a:t>
            </a: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r>
              <a:rPr lang="fr-FR" sz="1400" b="1" dirty="0" smtClean="0">
                <a:solidFill>
                  <a:schemeClr val="tx2"/>
                </a:solidFill>
              </a:rPr>
              <a:t>LES OBJECTIFS DE LA FORMATION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Aider au développement </a:t>
            </a:r>
            <a:r>
              <a:rPr lang="fr-FR" sz="1200" dirty="0" smtClean="0">
                <a:solidFill>
                  <a:schemeClr val="tx1"/>
                </a:solidFill>
              </a:rPr>
              <a:t>de ses </a:t>
            </a:r>
            <a:r>
              <a:rPr lang="fr-FR" sz="1200" dirty="0" smtClean="0">
                <a:solidFill>
                  <a:schemeClr val="tx1"/>
                </a:solidFill>
              </a:rPr>
              <a:t>compétences génériques 4G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Accompagner les réflexions concernant </a:t>
            </a:r>
            <a:r>
              <a:rPr lang="fr-FR" sz="1200" dirty="0" smtClean="0">
                <a:solidFill>
                  <a:schemeClr val="tx1"/>
                </a:solidFill>
              </a:rPr>
              <a:t>sa</a:t>
            </a:r>
            <a:r>
              <a:rPr lang="fr-FR" sz="1200" dirty="0" smtClean="0">
                <a:solidFill>
                  <a:schemeClr val="tx1"/>
                </a:solidFill>
              </a:rPr>
              <a:t> trajectoire professionnelle</a:t>
            </a:r>
            <a:endParaRPr lang="fr-FR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Faciliter l’intégration dans les réalités organisationnelles internes ou externes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 (le monde du conseil, le monde du MT, les programmes </a:t>
            </a:r>
            <a:r>
              <a:rPr lang="fr-FR" sz="1200" dirty="0" smtClean="0">
                <a:solidFill>
                  <a:schemeClr val="tx1"/>
                </a:solidFill>
              </a:rPr>
              <a:t>de consultants internes, </a:t>
            </a:r>
            <a:r>
              <a:rPr lang="fr-FR" sz="1200" dirty="0" smtClean="0">
                <a:solidFill>
                  <a:schemeClr val="tx1"/>
                </a:solidFill>
              </a:rPr>
              <a:t>etc.)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Apporter une méthodologie rigoureuse pour mieux définir son offre, sa stratégie de prospection, le déploiement de sa vente en face à face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459432" y="1619672"/>
            <a:ext cx="144016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Certificat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867600" y="1547665"/>
            <a:ext cx="5832648" cy="175432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solidFill>
                  <a:schemeClr val="bg1"/>
                </a:solidFill>
              </a:rPr>
              <a:t>Hermes est un programme de formation destiné aux cadres dirigeants et supérieurs.</a:t>
            </a:r>
          </a:p>
          <a:p>
            <a:pPr algn="just"/>
            <a:r>
              <a:rPr lang="fr-FR" sz="1200" b="1" dirty="0" smtClean="0">
                <a:solidFill>
                  <a:schemeClr val="bg1"/>
                </a:solidFill>
              </a:rPr>
              <a:t>Son but est de les accompagner vers les métiers de consultant 4G ou manager de transition 4G, ou </a:t>
            </a:r>
            <a:r>
              <a:rPr lang="fr-FR" sz="1200" b="1" dirty="0" smtClean="0">
                <a:solidFill>
                  <a:schemeClr val="bg1"/>
                </a:solidFill>
              </a:rPr>
              <a:t>experts de la </a:t>
            </a:r>
            <a:r>
              <a:rPr lang="fr-FR" sz="1200" b="1" dirty="0" smtClean="0">
                <a:solidFill>
                  <a:schemeClr val="bg1"/>
                </a:solidFill>
              </a:rPr>
              <a:t>transformation interne, ou « projects rescuer », à plein temps ou à temps partiel.</a:t>
            </a:r>
          </a:p>
          <a:p>
            <a:pPr algn="just"/>
            <a:endParaRPr lang="fr-FR" sz="1200" b="1" dirty="0" smtClean="0">
              <a:solidFill>
                <a:schemeClr val="bg1"/>
              </a:solidFill>
            </a:endParaRPr>
          </a:p>
          <a:p>
            <a:pPr algn="just"/>
            <a:endParaRPr lang="fr-FR" sz="1200" dirty="0" smtClean="0">
              <a:solidFill>
                <a:schemeClr val="bg1"/>
              </a:solidFill>
            </a:endParaRPr>
          </a:p>
          <a:p>
            <a:pPr algn="just"/>
            <a:endParaRPr lang="fr-FR" sz="1200" dirty="0" smtClean="0">
              <a:solidFill>
                <a:schemeClr val="bg1"/>
              </a:solidFill>
            </a:endParaRPr>
          </a:p>
          <a:p>
            <a:pPr algn="just"/>
            <a:r>
              <a:rPr lang="fr-FR" sz="1200" dirty="0" smtClean="0">
                <a:solidFill>
                  <a:schemeClr val="bg1"/>
                </a:solidFill>
              </a:rPr>
              <a:t> </a:t>
            </a:r>
            <a:endParaRPr lang="fr-FR" sz="1200" dirty="0">
              <a:solidFill>
                <a:schemeClr val="bg1"/>
              </a:solidFill>
            </a:endParaRPr>
          </a:p>
          <a:p>
            <a:endParaRPr lang="fr-FR" sz="1200" dirty="0" smtClean="0">
              <a:solidFill>
                <a:schemeClr val="bg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0648" y="4644008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1" y="6220107"/>
            <a:ext cx="6588000" cy="13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nanottube-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179512"/>
            <a:ext cx="740321" cy="7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980728" y="61156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R I S T</a:t>
            </a:r>
          </a:p>
          <a:p>
            <a:r>
              <a:rPr lang="fr-FR" sz="600" b="1" i="1" dirty="0" smtClean="0"/>
              <a:t>Research Innovation Science &amp; </a:t>
            </a:r>
            <a:r>
              <a:rPr lang="fr-FR" sz="600" b="1" i="1" dirty="0" err="1" smtClean="0"/>
              <a:t>Technology</a:t>
            </a:r>
            <a:r>
              <a:rPr lang="fr-FR" sz="600" b="1" i="1" dirty="0" smtClean="0"/>
              <a:t>                                                              </a:t>
            </a:r>
            <a:r>
              <a:rPr lang="fr-FR" sz="600" b="1" i="1" dirty="0" smtClean="0"/>
              <a:t>                                                                     </a:t>
            </a:r>
            <a:r>
              <a:rPr lang="fr-FR" sz="600" b="1" i="1" dirty="0" smtClean="0"/>
              <a:t>	                                               </a:t>
            </a:r>
            <a:endParaRPr lang="fr-FR" sz="5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6237312" y="39553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5112" y="2339752"/>
            <a:ext cx="35318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149080" y="2582065"/>
            <a:ext cx="28803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596" y="539552"/>
            <a:ext cx="890019" cy="7355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41929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632" y="107504"/>
            <a:ext cx="6660000" cy="828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b="1" dirty="0" smtClean="0">
                <a:solidFill>
                  <a:schemeClr val="tx2"/>
                </a:solidFill>
              </a:rPr>
              <a:t>COMPETENCES GENERIQUES 4G</a:t>
            </a:r>
          </a:p>
          <a:p>
            <a:endParaRPr lang="fr-FR" sz="1400" b="1" dirty="0" smtClean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"/>
            </a:pPr>
            <a:r>
              <a:rPr lang="fr-FR" sz="1200" dirty="0" smtClean="0">
                <a:solidFill>
                  <a:schemeClr val="tx1"/>
                </a:solidFill>
              </a:rPr>
              <a:t>Construire son offre et sa stratégie de déploiement	</a:t>
            </a:r>
            <a:r>
              <a:rPr lang="fr-FR" sz="1200" dirty="0" smtClean="0">
                <a:solidFill>
                  <a:schemeClr val="tx1"/>
                </a:solidFill>
                <a:sym typeface="Wingdings"/>
              </a:rPr>
              <a:t> </a:t>
            </a:r>
            <a:r>
              <a:rPr lang="fr-FR" sz="1200" dirty="0">
                <a:solidFill>
                  <a:schemeClr val="tx1"/>
                </a:solidFill>
              </a:rPr>
              <a:t>Créer, respecter les sources de </a:t>
            </a:r>
            <a:r>
              <a:rPr lang="fr-FR" sz="1200" dirty="0" smtClean="0">
                <a:solidFill>
                  <a:schemeClr val="tx1"/>
                </a:solidFill>
              </a:rPr>
              <a:t>légitimité	</a:t>
            </a:r>
          </a:p>
          <a:p>
            <a:pPr marL="171450" indent="-171450">
              <a:buFont typeface="Wingdings" panose="05000000000000000000" pitchFamily="2" charset="2"/>
              <a:buChar char=""/>
            </a:pPr>
            <a:r>
              <a:rPr lang="fr-FR" sz="1200" dirty="0" smtClean="0">
                <a:solidFill>
                  <a:schemeClr val="tx1"/>
                </a:solidFill>
              </a:rPr>
              <a:t>Prendre en compte la dimension juridique du MT	</a:t>
            </a:r>
            <a:r>
              <a:rPr lang="fr-FR" sz="1200" dirty="0" smtClean="0">
                <a:solidFill>
                  <a:schemeClr val="tx1"/>
                </a:solidFill>
                <a:sym typeface="Wingdings"/>
              </a:rPr>
              <a:t> </a:t>
            </a:r>
            <a:r>
              <a:rPr lang="fr-FR" sz="1200" dirty="0">
                <a:solidFill>
                  <a:schemeClr val="tx1"/>
                </a:solidFill>
              </a:rPr>
              <a:t>Piloter un </a:t>
            </a:r>
            <a:r>
              <a:rPr lang="fr-FR" sz="1200" dirty="0" smtClean="0">
                <a:solidFill>
                  <a:schemeClr val="tx1"/>
                </a:solidFill>
              </a:rPr>
              <a:t>projet</a:t>
            </a:r>
          </a:p>
          <a:p>
            <a:pPr marL="171450" indent="-171450">
              <a:buFont typeface="Wingdings" panose="05000000000000000000" pitchFamily="2" charset="2"/>
              <a:buChar char=""/>
            </a:pPr>
            <a:r>
              <a:rPr lang="fr-FR" sz="1200" dirty="0" smtClean="0">
                <a:solidFill>
                  <a:schemeClr val="tx1"/>
                </a:solidFill>
              </a:rPr>
              <a:t>Identifier les parties prenantes, en tenir compte	</a:t>
            </a:r>
            <a:r>
              <a:rPr lang="fr-FR" sz="1200" dirty="0" smtClean="0">
                <a:solidFill>
                  <a:schemeClr val="tx1"/>
                </a:solidFill>
                <a:sym typeface="Wingdings"/>
              </a:rPr>
              <a:t> </a:t>
            </a:r>
            <a:r>
              <a:rPr lang="fr-FR" sz="1200" dirty="0">
                <a:solidFill>
                  <a:schemeClr val="tx1"/>
                </a:solidFill>
              </a:rPr>
              <a:t>Relations sociales - négociations </a:t>
            </a:r>
            <a:r>
              <a:rPr lang="fr-FR" sz="1200" dirty="0" smtClean="0">
                <a:solidFill>
                  <a:schemeClr val="tx1"/>
                </a:solidFill>
              </a:rPr>
              <a:t>complexes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dans le pilotage du changement		</a:t>
            </a:r>
            <a:r>
              <a:rPr lang="fr-FR" sz="1200" dirty="0" smtClean="0">
                <a:solidFill>
                  <a:schemeClr val="tx1"/>
                </a:solidFill>
                <a:sym typeface="Wingdings"/>
              </a:rPr>
              <a:t> </a:t>
            </a:r>
            <a:r>
              <a:rPr lang="fr-FR" sz="1200" dirty="0">
                <a:solidFill>
                  <a:schemeClr val="tx1"/>
                </a:solidFill>
              </a:rPr>
              <a:t>Elaborer une stratégie de changement</a:t>
            </a:r>
            <a:r>
              <a:rPr lang="fr-FR" sz="1200" dirty="0" smtClean="0">
                <a:solidFill>
                  <a:schemeClr val="tx1"/>
                </a:solidFill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"/>
            </a:pPr>
            <a:r>
              <a:rPr lang="fr-FR" sz="1200" dirty="0" smtClean="0">
                <a:solidFill>
                  <a:schemeClr val="tx1"/>
                </a:solidFill>
              </a:rPr>
              <a:t>Analyser les risques d'un </a:t>
            </a:r>
            <a:r>
              <a:rPr lang="fr-FR" sz="1200" dirty="0">
                <a:solidFill>
                  <a:schemeClr val="tx1"/>
                </a:solidFill>
              </a:rPr>
              <a:t>changement		piloter le </a:t>
            </a:r>
            <a:r>
              <a:rPr lang="fr-FR" sz="1200" dirty="0" smtClean="0">
                <a:solidFill>
                  <a:schemeClr val="tx1"/>
                </a:solidFill>
              </a:rPr>
              <a:t>changement</a:t>
            </a:r>
          </a:p>
          <a:p>
            <a:pPr marL="171450" indent="-171450">
              <a:buFont typeface="Wingdings" panose="05000000000000000000" pitchFamily="2" charset="2"/>
              <a:buChar char=""/>
            </a:pPr>
            <a:r>
              <a:rPr lang="fr-FR" sz="1200" dirty="0" smtClean="0">
                <a:solidFill>
                  <a:schemeClr val="tx1"/>
                </a:solidFill>
              </a:rPr>
              <a:t>Comprendre la culture d'entreprise,		</a:t>
            </a:r>
            <a:r>
              <a:rPr lang="fr-FR" sz="1200" dirty="0" smtClean="0">
                <a:solidFill>
                  <a:schemeClr val="tx1"/>
                </a:solidFill>
                <a:sym typeface="Wingdings"/>
              </a:rPr>
              <a:t> </a:t>
            </a:r>
            <a:r>
              <a:rPr lang="fr-FR" sz="1200" dirty="0">
                <a:solidFill>
                  <a:schemeClr val="tx1"/>
                </a:solidFill>
              </a:rPr>
              <a:t>Gérer une </a:t>
            </a:r>
            <a:r>
              <a:rPr lang="fr-FR" sz="1200" dirty="0" smtClean="0">
                <a:solidFill>
                  <a:schemeClr val="tx1"/>
                </a:solidFill>
              </a:rPr>
              <a:t>crise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s'y adapter, la faire évoluer</a:t>
            </a:r>
            <a:r>
              <a:rPr lang="fr-FR" sz="1200" dirty="0">
                <a:solidFill>
                  <a:schemeClr val="tx1"/>
                </a:solidFill>
              </a:rPr>
              <a:t>	</a:t>
            </a:r>
            <a:r>
              <a:rPr lang="fr-FR" sz="1200" dirty="0" smtClean="0">
                <a:solidFill>
                  <a:schemeClr val="tx1"/>
                </a:solidFill>
              </a:rPr>
              <a:t>		</a:t>
            </a:r>
            <a:r>
              <a:rPr lang="fr-FR" sz="1200" dirty="0" smtClean="0">
                <a:solidFill>
                  <a:schemeClr val="tx1"/>
                </a:solidFill>
                <a:sym typeface="Wingdings"/>
              </a:rPr>
              <a:t> </a:t>
            </a:r>
            <a:r>
              <a:rPr lang="fr-FR" sz="1200" dirty="0">
                <a:solidFill>
                  <a:schemeClr val="tx1"/>
                </a:solidFill>
              </a:rPr>
              <a:t>Communiquer (stratégie et pratique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"/>
            </a:pPr>
            <a:r>
              <a:rPr lang="fr-FR" sz="1200" dirty="0" smtClean="0">
                <a:solidFill>
                  <a:schemeClr val="tx1"/>
                </a:solidFill>
              </a:rPr>
              <a:t>Comprendre les contextes </a:t>
            </a:r>
            <a:r>
              <a:rPr lang="fr-FR" sz="1200" dirty="0">
                <a:solidFill>
                  <a:schemeClr val="tx1"/>
                </a:solidFill>
              </a:rPr>
              <a:t>managériaux,		</a:t>
            </a:r>
            <a:r>
              <a:rPr lang="fr-FR" sz="1200" dirty="0" smtClean="0">
                <a:solidFill>
                  <a:schemeClr val="tx1"/>
                </a:solidFill>
                <a:sym typeface="Wingdings"/>
              </a:rPr>
              <a:t> </a:t>
            </a:r>
            <a:r>
              <a:rPr lang="fr-FR" sz="1200" dirty="0" smtClean="0">
                <a:solidFill>
                  <a:schemeClr val="tx1"/>
                </a:solidFill>
              </a:rPr>
              <a:t>Travailler </a:t>
            </a:r>
            <a:r>
              <a:rPr lang="fr-FR" sz="1200" dirty="0">
                <a:solidFill>
                  <a:schemeClr val="tx1"/>
                </a:solidFill>
              </a:rPr>
              <a:t>son comportemental (travailler </a:t>
            </a:r>
            <a:r>
              <a:rPr lang="fr-FR" sz="1200" dirty="0" smtClean="0">
                <a:solidFill>
                  <a:schemeClr val="tx1"/>
                </a:solidFill>
              </a:rPr>
              <a:t>en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s'y adapter, les faire </a:t>
            </a:r>
            <a:r>
              <a:rPr lang="fr-FR" sz="1200" dirty="0">
                <a:solidFill>
                  <a:schemeClr val="tx1"/>
                </a:solidFill>
              </a:rPr>
              <a:t>évoluer		</a:t>
            </a:r>
            <a:r>
              <a:rPr lang="fr-FR" sz="1200" dirty="0" smtClean="0">
                <a:solidFill>
                  <a:schemeClr val="tx1"/>
                </a:solidFill>
              </a:rPr>
              <a:t>	équipe</a:t>
            </a:r>
            <a:r>
              <a:rPr lang="fr-FR" sz="1200" dirty="0">
                <a:solidFill>
                  <a:schemeClr val="tx1"/>
                </a:solidFill>
              </a:rPr>
              <a:t>, vendre une idée, </a:t>
            </a:r>
            <a:r>
              <a:rPr lang="fr-FR" sz="1200" dirty="0" smtClean="0">
                <a:solidFill>
                  <a:schemeClr val="tx1"/>
                </a:solidFill>
              </a:rPr>
              <a:t>se vendre, etc.)</a:t>
            </a:r>
          </a:p>
          <a:p>
            <a:endParaRPr lang="fr-FR" sz="1200" b="1" dirty="0" smtClean="0">
              <a:solidFill>
                <a:schemeClr val="tx2"/>
              </a:solidFill>
            </a:endParaRPr>
          </a:p>
          <a:p>
            <a:r>
              <a:rPr lang="fr-FR" sz="1200" b="1" dirty="0" smtClean="0">
                <a:solidFill>
                  <a:schemeClr val="tx2"/>
                </a:solidFill>
              </a:rPr>
              <a:t>L’ESPACE DE CAPABILITES (accès libre à 9 dispositifs sur un an)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b="1" dirty="0" smtClean="0">
                <a:solidFill>
                  <a:schemeClr val="tx1"/>
                </a:solidFill>
              </a:rPr>
              <a:t>Douze </a:t>
            </a:r>
            <a:r>
              <a:rPr lang="fr-FR" sz="1200" b="1" dirty="0">
                <a:solidFill>
                  <a:schemeClr val="tx1"/>
                </a:solidFill>
              </a:rPr>
              <a:t>conférences </a:t>
            </a:r>
            <a:r>
              <a:rPr lang="fr-FR" sz="1200" b="1" dirty="0" smtClean="0">
                <a:solidFill>
                  <a:schemeClr val="tx1"/>
                </a:solidFill>
              </a:rPr>
              <a:t>18H30/20H30 </a:t>
            </a:r>
            <a:r>
              <a:rPr lang="fr-FR" sz="1200" dirty="0" smtClean="0">
                <a:solidFill>
                  <a:schemeClr val="tx1"/>
                </a:solidFill>
              </a:rPr>
              <a:t>sur </a:t>
            </a:r>
            <a:r>
              <a:rPr lang="fr-FR" sz="1200" dirty="0">
                <a:solidFill>
                  <a:schemeClr val="tx1"/>
                </a:solidFill>
              </a:rPr>
              <a:t>des thématiques </a:t>
            </a:r>
            <a:r>
              <a:rPr lang="fr-FR" sz="1200" dirty="0" smtClean="0">
                <a:solidFill>
                  <a:schemeClr val="tx1"/>
                </a:solidFill>
              </a:rPr>
              <a:t>clef, </a:t>
            </a:r>
            <a:r>
              <a:rPr lang="fr-FR" sz="1200" dirty="0">
                <a:solidFill>
                  <a:schemeClr val="tx1"/>
                </a:solidFill>
              </a:rPr>
              <a:t>des </a:t>
            </a:r>
            <a:r>
              <a:rPr lang="fr-FR" sz="1200" dirty="0" smtClean="0">
                <a:solidFill>
                  <a:schemeClr val="tx1"/>
                </a:solidFill>
              </a:rPr>
              <a:t>témoignages de consultants et MT</a:t>
            </a:r>
          </a:p>
          <a:p>
            <a:r>
              <a:rPr lang="fr-FR" sz="1200" b="1" dirty="0" smtClean="0">
                <a:solidFill>
                  <a:schemeClr val="tx1"/>
                </a:solidFill>
              </a:rPr>
              <a:t>Programme Executive </a:t>
            </a:r>
            <a:r>
              <a:rPr lang="fr-FR" sz="1200" dirty="0" smtClean="0">
                <a:solidFill>
                  <a:schemeClr val="tx1"/>
                </a:solidFill>
              </a:rPr>
              <a:t>de 4 x 2 jours centrés sur les compétences génériques 4G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b="1" dirty="0" smtClean="0">
                <a:solidFill>
                  <a:schemeClr val="tx1"/>
                </a:solidFill>
              </a:rPr>
              <a:t>Retour d’expérience </a:t>
            </a:r>
            <a:r>
              <a:rPr lang="fr-FR" sz="1200" dirty="0" smtClean="0">
                <a:solidFill>
                  <a:schemeClr val="tx1"/>
                </a:solidFill>
              </a:rPr>
              <a:t>en mini-groupes sur la construction de l’offre et les premières prospections</a:t>
            </a:r>
          </a:p>
          <a:p>
            <a:r>
              <a:rPr lang="fr-FR" sz="1200" b="1" dirty="0" smtClean="0">
                <a:solidFill>
                  <a:schemeClr val="tx1"/>
                </a:solidFill>
              </a:rPr>
              <a:t>Construction d’un socle académique </a:t>
            </a:r>
            <a:r>
              <a:rPr lang="fr-FR" sz="1200" dirty="0" smtClean="0">
                <a:solidFill>
                  <a:schemeClr val="tx1"/>
                </a:solidFill>
              </a:rPr>
              <a:t>(8 séances pilotées par Mines </a:t>
            </a:r>
            <a:r>
              <a:rPr lang="fr-FR" sz="1200" dirty="0" err="1" smtClean="0">
                <a:solidFill>
                  <a:schemeClr val="tx1"/>
                </a:solidFill>
              </a:rPr>
              <a:t>ParisTech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1200" b="1" dirty="0" smtClean="0">
                <a:solidFill>
                  <a:schemeClr val="tx1"/>
                </a:solidFill>
              </a:rPr>
              <a:t>Préparation au Doctorat ou DBA</a:t>
            </a:r>
            <a:endParaRPr lang="fr-FR" sz="1200" b="1" dirty="0">
              <a:solidFill>
                <a:schemeClr val="tx1"/>
              </a:solidFill>
            </a:endParaRPr>
          </a:p>
          <a:p>
            <a:r>
              <a:rPr lang="fr-FR" sz="1200" b="1" dirty="0" smtClean="0">
                <a:solidFill>
                  <a:schemeClr val="tx1"/>
                </a:solidFill>
              </a:rPr>
              <a:t>Accompagnement </a:t>
            </a:r>
            <a:r>
              <a:rPr lang="fr-FR" sz="1200" b="1" dirty="0">
                <a:solidFill>
                  <a:schemeClr val="tx1"/>
                </a:solidFill>
              </a:rPr>
              <a:t>de </a:t>
            </a:r>
            <a:r>
              <a:rPr lang="fr-FR" sz="1200" b="1" dirty="0" smtClean="0">
                <a:solidFill>
                  <a:schemeClr val="tx1"/>
                </a:solidFill>
              </a:rPr>
              <a:t>carrière</a:t>
            </a:r>
            <a:r>
              <a:rPr lang="fr-FR" sz="1200" dirty="0" smtClean="0">
                <a:solidFill>
                  <a:schemeClr val="tx1"/>
                </a:solidFill>
              </a:rPr>
              <a:t>:  « Career </a:t>
            </a:r>
            <a:r>
              <a:rPr lang="fr-FR" sz="1200" dirty="0">
                <a:solidFill>
                  <a:schemeClr val="tx1"/>
                </a:solidFill>
              </a:rPr>
              <a:t>Self Management </a:t>
            </a:r>
            <a:r>
              <a:rPr lang="fr-FR" sz="1200" dirty="0" smtClean="0">
                <a:solidFill>
                  <a:schemeClr val="tx1"/>
                </a:solidFill>
              </a:rPr>
              <a:t>Process » </a:t>
            </a:r>
          </a:p>
          <a:p>
            <a:r>
              <a:rPr lang="fr-FR" sz="1200" b="1" dirty="0" smtClean="0">
                <a:solidFill>
                  <a:schemeClr val="tx1"/>
                </a:solidFill>
              </a:rPr>
              <a:t>Programme </a:t>
            </a:r>
            <a:r>
              <a:rPr lang="fr-FR" sz="1200" b="1" dirty="0" smtClean="0">
                <a:solidFill>
                  <a:schemeClr val="tx1"/>
                </a:solidFill>
              </a:rPr>
              <a:t>« consulting crash test»</a:t>
            </a:r>
            <a:endParaRPr lang="fr-FR" sz="1200" b="1" dirty="0" smtClean="0">
              <a:solidFill>
                <a:schemeClr val="tx1"/>
              </a:solidFill>
            </a:endParaRPr>
          </a:p>
          <a:p>
            <a:r>
              <a:rPr lang="fr-FR" sz="1200" b="1" dirty="0" smtClean="0">
                <a:solidFill>
                  <a:schemeClr val="tx1"/>
                </a:solidFill>
              </a:rPr>
              <a:t>Accès aux plateformes de simulation AxPert</a:t>
            </a:r>
          </a:p>
          <a:p>
            <a:r>
              <a:rPr lang="fr-FR" sz="1200" b="1" dirty="0" smtClean="0">
                <a:solidFill>
                  <a:schemeClr val="tx1"/>
                </a:solidFill>
              </a:rPr>
              <a:t>Aide à l’exploration web</a:t>
            </a: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r>
              <a:rPr lang="fr-FR" sz="1200" b="1" dirty="0" smtClean="0">
                <a:solidFill>
                  <a:schemeClr val="tx2"/>
                </a:solidFill>
              </a:rPr>
              <a:t>PEDAGOGIE</a:t>
            </a: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L’espace de capabilités, c’est 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La prise en compte des styles d’apprentissage de chacun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Un accès libre aux dispositifs pendant un an, avec un suivi individualisé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15 intervenants en interaction avec les participants</a:t>
            </a: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b="1" dirty="0" smtClean="0">
                <a:solidFill>
                  <a:schemeClr val="tx2"/>
                </a:solidFill>
              </a:rPr>
              <a:t>COMITE DE PILOTAGE</a:t>
            </a:r>
            <a:endParaRPr lang="fr-FR" sz="1400" b="1" dirty="0" smtClean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 smtClean="0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05200" y="431896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88640" y="6444208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8640" y="5004048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88640" y="2699792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37112" y="7236296"/>
            <a:ext cx="22322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b="1" dirty="0" smtClean="0">
              <a:solidFill>
                <a:schemeClr val="tx1"/>
              </a:solidFill>
            </a:endParaRPr>
          </a:p>
          <a:p>
            <a:r>
              <a:rPr lang="fr-FR" sz="1200" b="1" dirty="0" smtClean="0">
                <a:solidFill>
                  <a:schemeClr val="tx1"/>
                </a:solidFill>
              </a:rPr>
              <a:t>François Fort </a:t>
            </a:r>
          </a:p>
          <a:p>
            <a:r>
              <a:rPr lang="fr-FR" sz="1200" b="1" dirty="0" smtClean="0">
                <a:solidFill>
                  <a:schemeClr val="tx1"/>
                </a:solidFill>
              </a:rPr>
              <a:t>Directeur du Programme</a:t>
            </a:r>
            <a:endParaRPr lang="fr-FR" sz="1200" b="1" dirty="0">
              <a:solidFill>
                <a:schemeClr val="tx1"/>
              </a:solidFill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CEO de RIST et enseignant chercheur à l’Université Paris Dauphine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664" y="6660232"/>
            <a:ext cx="2972887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b="1" dirty="0" smtClean="0">
              <a:solidFill>
                <a:schemeClr val="tx1"/>
              </a:solidFill>
            </a:endParaRPr>
          </a:p>
          <a:p>
            <a:endParaRPr lang="fr-FR" sz="1200" b="1" dirty="0" smtClean="0">
              <a:solidFill>
                <a:schemeClr val="tx1"/>
              </a:solidFill>
            </a:endParaRPr>
          </a:p>
          <a:p>
            <a:pPr lvl="0"/>
            <a:r>
              <a:rPr lang="fr-FR" sz="1200" b="1" dirty="0" smtClean="0">
                <a:solidFill>
                  <a:prstClr val="black"/>
                </a:solidFill>
              </a:rPr>
              <a:t>Karine Doukhan </a:t>
            </a:r>
            <a:r>
              <a:rPr lang="fr-FR" sz="1200" dirty="0" smtClean="0">
                <a:solidFill>
                  <a:prstClr val="black"/>
                </a:solidFill>
              </a:rPr>
              <a:t>(directrice de </a:t>
            </a:r>
            <a:br>
              <a:rPr lang="fr-FR" sz="1200" dirty="0" smtClean="0">
                <a:solidFill>
                  <a:prstClr val="black"/>
                </a:solidFill>
              </a:rPr>
            </a:br>
            <a:r>
              <a:rPr lang="fr-FR" sz="1200" dirty="0" smtClean="0">
                <a:solidFill>
                  <a:prstClr val="black"/>
                </a:solidFill>
              </a:rPr>
              <a:t>Robert </a:t>
            </a:r>
            <a:r>
              <a:rPr lang="fr-FR" sz="1200" dirty="0" err="1" smtClean="0">
                <a:solidFill>
                  <a:prstClr val="black"/>
                </a:solidFill>
              </a:rPr>
              <a:t>Half</a:t>
            </a:r>
            <a:r>
              <a:rPr lang="fr-FR" sz="1200" dirty="0" smtClean="0">
                <a:solidFill>
                  <a:prstClr val="black"/>
                </a:solidFill>
              </a:rPr>
              <a:t> Management </a:t>
            </a:r>
            <a:r>
              <a:rPr lang="fr-FR" sz="1200" dirty="0" err="1" smtClean="0">
                <a:solidFill>
                  <a:prstClr val="black"/>
                </a:solidFill>
              </a:rPr>
              <a:t>Resources</a:t>
            </a:r>
            <a:r>
              <a:rPr lang="fr-FR" sz="120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fr-FR" sz="1200" b="1" dirty="0" smtClean="0">
                <a:solidFill>
                  <a:prstClr val="black"/>
                </a:solidFill>
              </a:rPr>
              <a:t>Didier Payen </a:t>
            </a:r>
            <a:r>
              <a:rPr lang="fr-FR" sz="1200" dirty="0" smtClean="0">
                <a:solidFill>
                  <a:prstClr val="black"/>
                </a:solidFill>
              </a:rPr>
              <a:t>(consultant RIST, directeur de RIST Training)</a:t>
            </a:r>
          </a:p>
          <a:p>
            <a:pPr lvl="0"/>
            <a:r>
              <a:rPr lang="fr-FR" sz="1200" b="1" dirty="0" smtClean="0">
                <a:solidFill>
                  <a:schemeClr val="tx1"/>
                </a:solidFill>
              </a:rPr>
              <a:t>Frederic </a:t>
            </a:r>
            <a:r>
              <a:rPr lang="fr-FR" sz="1200" b="1" dirty="0" err="1" smtClean="0">
                <a:solidFill>
                  <a:schemeClr val="tx1"/>
                </a:solidFill>
              </a:rPr>
              <a:t>Kletz</a:t>
            </a:r>
            <a:r>
              <a:rPr lang="fr-FR" sz="1200" dirty="0" smtClean="0">
                <a:solidFill>
                  <a:schemeClr val="tx1"/>
                </a:solidFill>
              </a:rPr>
              <a:t> (enseignant chercheur au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CGS Mines </a:t>
            </a:r>
            <a:r>
              <a:rPr lang="fr-FR" sz="1200" dirty="0" err="1" smtClean="0">
                <a:solidFill>
                  <a:schemeClr val="tx1"/>
                </a:solidFill>
              </a:rPr>
              <a:t>ParisTech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  <a:p>
            <a:endParaRPr lang="fr-FR" sz="1200" b="1" dirty="0" smtClean="0">
              <a:solidFill>
                <a:schemeClr val="tx1"/>
              </a:solidFill>
            </a:endParaRPr>
          </a:p>
          <a:p>
            <a:endParaRPr lang="fr-FR" sz="1200" b="1" dirty="0" smtClean="0">
              <a:solidFill>
                <a:schemeClr val="tx1"/>
              </a:solidFill>
            </a:endParaRPr>
          </a:p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8460432"/>
            <a:ext cx="476225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725144" y="8460432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284984" y="6588224"/>
            <a:ext cx="3680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Aurélie Giraud </a:t>
            </a:r>
            <a:r>
              <a:rPr lang="fr-FR" sz="1200" dirty="0" smtClean="0"/>
              <a:t>(manager de transition et</a:t>
            </a:r>
          </a:p>
          <a:p>
            <a:r>
              <a:rPr lang="fr-FR" sz="1200" dirty="0" smtClean="0"/>
              <a:t>Directrice du cabinet LUM)</a:t>
            </a:r>
          </a:p>
          <a:p>
            <a:r>
              <a:rPr lang="fr-FR" sz="1200" b="1" dirty="0" smtClean="0"/>
              <a:t>Joel </a:t>
            </a:r>
            <a:r>
              <a:rPr lang="fr-FR" sz="1200" b="1" dirty="0" err="1" smtClean="0"/>
              <a:t>Magnet</a:t>
            </a:r>
            <a:r>
              <a:rPr lang="fr-FR" sz="1200" b="1" dirty="0" smtClean="0"/>
              <a:t> </a:t>
            </a:r>
            <a:r>
              <a:rPr lang="fr-FR" sz="1200" dirty="0" smtClean="0"/>
              <a:t>(directeur associé Cadres en Mission)</a:t>
            </a:r>
          </a:p>
          <a:p>
            <a:endParaRPr lang="fr-FR" sz="1200" dirty="0" smtClean="0"/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936" y="8460432"/>
            <a:ext cx="947936" cy="420647"/>
          </a:xfrm>
          <a:prstGeom prst="rect">
            <a:avLst/>
          </a:prstGeom>
          <a:noFill/>
        </p:spPr>
      </p:pic>
      <p:pic>
        <p:nvPicPr>
          <p:cNvPr id="16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7232" y="8244408"/>
            <a:ext cx="866080" cy="7157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1" descr="C:\Users\HRMRIST\Documents\Organisation\PHOTOS CVS FF\P100026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7236296"/>
            <a:ext cx="9123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" descr="imag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0728" y="8460432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52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632" y="1043609"/>
            <a:ext cx="6552728" cy="71246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500" b="1" dirty="0" smtClean="0"/>
              <a:t>Douze conférences 18H30/20H30 </a:t>
            </a:r>
            <a:r>
              <a:rPr lang="fr-FR" sz="1500" dirty="0" smtClean="0"/>
              <a:t>sur des thématiques clef, des témoignages de consultants et </a:t>
            </a:r>
            <a:r>
              <a:rPr lang="fr-FR" sz="1500" dirty="0" smtClean="0"/>
              <a:t>MT</a:t>
            </a:r>
          </a:p>
          <a:p>
            <a:pPr>
              <a:buNone/>
            </a:pPr>
            <a:endParaRPr lang="fr-FR" sz="1500" dirty="0" smtClean="0"/>
          </a:p>
          <a:p>
            <a:pPr lvl="1"/>
            <a:r>
              <a:rPr lang="fr-FR" sz="1100" dirty="0" smtClean="0"/>
              <a:t>Intégrer la composante SI dans les interventions de conseil </a:t>
            </a:r>
            <a:r>
              <a:rPr lang="fr-FR" sz="1100" dirty="0" smtClean="0"/>
              <a:t> (Camille Rosenthal - Université Paris Dauphine, Emmanuel Gaudin – DSI de Lagardère)</a:t>
            </a:r>
          </a:p>
          <a:p>
            <a:pPr lvl="1"/>
            <a:r>
              <a:rPr lang="fr-FR" sz="1100" dirty="0" smtClean="0"/>
              <a:t>L'efficacité de la </a:t>
            </a:r>
            <a:r>
              <a:rPr lang="fr-FR" sz="1100" dirty="0" smtClean="0"/>
              <a:t>parole (Marjorie Bertin – Université Sorbonne Nouvelle)</a:t>
            </a:r>
          </a:p>
          <a:p>
            <a:pPr lvl="1"/>
            <a:r>
              <a:rPr lang="fr-FR" sz="1100" dirty="0" smtClean="0"/>
              <a:t>La recherche-intervention, l’un des modes privilégiés d’intervention du consultant </a:t>
            </a:r>
            <a:r>
              <a:rPr lang="fr-FR" sz="1100" dirty="0" smtClean="0"/>
              <a:t>4G (Frédéric </a:t>
            </a:r>
            <a:r>
              <a:rPr lang="fr-FR" sz="1100" dirty="0" err="1" smtClean="0"/>
              <a:t>Kletz</a:t>
            </a:r>
            <a:r>
              <a:rPr lang="fr-FR" sz="1100" dirty="0" smtClean="0"/>
              <a:t> – Mines </a:t>
            </a:r>
            <a:r>
              <a:rPr lang="fr-FR" sz="1100" dirty="0" err="1" smtClean="0"/>
              <a:t>ParisTech</a:t>
            </a:r>
            <a:r>
              <a:rPr lang="fr-FR" sz="1100" dirty="0" smtClean="0"/>
              <a:t>)</a:t>
            </a:r>
          </a:p>
          <a:p>
            <a:pPr lvl="1"/>
            <a:r>
              <a:rPr lang="fr-FR" sz="1100" dirty="0" smtClean="0"/>
              <a:t>Transmission d'Entreprises, de Directions, de </a:t>
            </a:r>
            <a:r>
              <a:rPr lang="fr-FR" sz="1100" dirty="0" smtClean="0"/>
              <a:t>Services (Nicolas Lepercq – Consultant 4G)</a:t>
            </a:r>
          </a:p>
          <a:p>
            <a:pPr lvl="1"/>
            <a:r>
              <a:rPr lang="fr-FR" sz="1100" dirty="0" smtClean="0"/>
              <a:t>Le cas d’une mission de réorganisation multi facettes pour une transmission viable : gestion du cash, remplacement de membres du </a:t>
            </a:r>
            <a:r>
              <a:rPr lang="fr-FR" sz="1100" dirty="0" err="1" smtClean="0"/>
              <a:t>Codir</a:t>
            </a:r>
            <a:r>
              <a:rPr lang="fr-FR" sz="1100" dirty="0" smtClean="0"/>
              <a:t>, fermeture d’un site, relance commerciale, transfert d’activités en Europe et en Asie, et bien d’autres encore…en 9 </a:t>
            </a:r>
            <a:r>
              <a:rPr lang="fr-FR" sz="1100" dirty="0" smtClean="0"/>
              <a:t>mois (Bruno Roqueplo – Manager de Transition 4G)</a:t>
            </a:r>
          </a:p>
          <a:p>
            <a:pPr lvl="1"/>
            <a:r>
              <a:rPr lang="fr-FR" sz="1100" dirty="0" smtClean="0"/>
              <a:t>Le </a:t>
            </a:r>
            <a:r>
              <a:rPr lang="fr-FR" sz="1100" i="1" dirty="0" err="1" smtClean="0"/>
              <a:t>scrum</a:t>
            </a:r>
            <a:r>
              <a:rPr lang="fr-FR" sz="1100" dirty="0" smtClean="0"/>
              <a:t> </a:t>
            </a:r>
            <a:r>
              <a:rPr lang="fr-FR" sz="1100" dirty="0" smtClean="0"/>
              <a:t>agile (Christophe Boulanger – Manager de Transition 4G)</a:t>
            </a:r>
          </a:p>
          <a:p>
            <a:pPr lvl="1"/>
            <a:r>
              <a:rPr lang="fr-FR" sz="1100" dirty="0" smtClean="0"/>
              <a:t>Accélération d'un projet - booster, prendre des risques, mobiliser - le cas </a:t>
            </a:r>
            <a:r>
              <a:rPr lang="fr-FR" sz="1100" dirty="0" err="1" smtClean="0"/>
              <a:t>ChemCam</a:t>
            </a:r>
            <a:r>
              <a:rPr lang="fr-FR" sz="1100" dirty="0" smtClean="0"/>
              <a:t>, premier spectromètre laser spatial au monde, un projet de l’extrême </a:t>
            </a:r>
            <a:r>
              <a:rPr lang="fr-FR" sz="1100" dirty="0" smtClean="0"/>
              <a:t> (Muriel Saccoccio – Chef de Projet au CNES)</a:t>
            </a:r>
          </a:p>
          <a:p>
            <a:pPr lvl="1"/>
            <a:r>
              <a:rPr lang="fr-FR" sz="1100" dirty="0" smtClean="0"/>
              <a:t>Analyse rétrospective de la mission d’amélioration de satisfaction des clients au niveau européen puis américain d'un géant de l'IT par utilisation d’une approche 6 </a:t>
            </a:r>
            <a:r>
              <a:rPr lang="fr-FR" sz="1100" dirty="0" smtClean="0"/>
              <a:t>sigma (Xavier Clerfeuille – enseignant à l’ESCP, consultant</a:t>
            </a:r>
            <a:endParaRPr lang="fr-FR" sz="1100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r>
              <a:rPr lang="fr-FR" sz="1500" b="1" dirty="0" smtClean="0"/>
              <a:t>Programme </a:t>
            </a:r>
            <a:r>
              <a:rPr lang="fr-FR" sz="1500" b="1" dirty="0" err="1" smtClean="0"/>
              <a:t>Executive</a:t>
            </a:r>
            <a:r>
              <a:rPr lang="fr-FR" sz="1500" b="1" dirty="0" smtClean="0"/>
              <a:t> </a:t>
            </a:r>
            <a:r>
              <a:rPr lang="fr-FR" sz="1200" dirty="0" smtClean="0"/>
              <a:t>(8 thèmes traités le matin, 8 séances de mise en situation l’après midi)</a:t>
            </a:r>
          </a:p>
          <a:p>
            <a:pPr>
              <a:buNone/>
            </a:pPr>
            <a:endParaRPr lang="fr-FR" sz="1500" dirty="0" smtClean="0"/>
          </a:p>
          <a:p>
            <a:pPr lvl="1"/>
            <a:endParaRPr lang="fr-FR" sz="1100" dirty="0" smtClean="0"/>
          </a:p>
          <a:p>
            <a:pPr lvl="1"/>
            <a:endParaRPr lang="fr-FR" sz="1100" dirty="0" smtClean="0"/>
          </a:p>
          <a:p>
            <a:pPr lvl="1"/>
            <a:r>
              <a:rPr lang="fr-FR" sz="1100" dirty="0" smtClean="0"/>
              <a:t>Analyser les risques/opportunités des projets de transformation en conditions réelles</a:t>
            </a:r>
          </a:p>
          <a:p>
            <a:pPr lvl="1"/>
            <a:r>
              <a:rPr lang="fr-FR" sz="1100" dirty="0" smtClean="0"/>
              <a:t>Faire évoluer la culture d’entreprise?</a:t>
            </a:r>
          </a:p>
          <a:p>
            <a:pPr lvl="1"/>
            <a:r>
              <a:rPr lang="fr-FR" sz="1100" dirty="0" smtClean="0"/>
              <a:t>Comprendre rapidement un contexte avant de faire des erreurs irréversibles</a:t>
            </a:r>
          </a:p>
          <a:p>
            <a:pPr lvl="1"/>
            <a:r>
              <a:rPr lang="fr-FR" sz="1100" dirty="0" smtClean="0"/>
              <a:t>Mobiliser positivement autour d’un « </a:t>
            </a:r>
            <a:r>
              <a:rPr lang="fr-FR" sz="1100" i="1" dirty="0" err="1" smtClean="0"/>
              <a:t>process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redesign</a:t>
            </a:r>
            <a:r>
              <a:rPr lang="fr-FR" sz="1100" i="1" dirty="0" smtClean="0"/>
              <a:t> </a:t>
            </a:r>
            <a:r>
              <a:rPr lang="fr-FR" sz="1100" dirty="0" smtClean="0"/>
              <a:t>»</a:t>
            </a:r>
          </a:p>
          <a:p>
            <a:pPr lvl="1"/>
            <a:r>
              <a:rPr lang="fr-FR" sz="1100" dirty="0" smtClean="0"/>
              <a:t>Project </a:t>
            </a:r>
            <a:r>
              <a:rPr lang="fr-FR" sz="1100" dirty="0" err="1" smtClean="0"/>
              <a:t>rescue</a:t>
            </a:r>
            <a:endParaRPr lang="fr-FR" sz="1100" dirty="0" smtClean="0"/>
          </a:p>
          <a:p>
            <a:pPr lvl="1"/>
            <a:r>
              <a:rPr lang="fr-FR" sz="1100" dirty="0" smtClean="0"/>
              <a:t>Bâtir un plan de communication</a:t>
            </a:r>
          </a:p>
          <a:p>
            <a:pPr lvl="1"/>
            <a:r>
              <a:rPr lang="fr-FR" sz="1100" dirty="0" smtClean="0"/>
              <a:t>Se vendre soi, vendre son concept, vendre son offre</a:t>
            </a:r>
          </a:p>
          <a:p>
            <a:pPr lvl="1"/>
            <a:r>
              <a:rPr lang="fr-FR" sz="1100" dirty="0" smtClean="0"/>
              <a:t>Prendre en compte les partenaires sociaux; négocier dans des contextes complexes et incertains</a:t>
            </a:r>
          </a:p>
          <a:p>
            <a:pPr lvl="1"/>
            <a:endParaRPr lang="fr-FR" sz="11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8460432"/>
            <a:ext cx="476225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6" y="8460432"/>
            <a:ext cx="947936" cy="420647"/>
          </a:xfrm>
          <a:prstGeom prst="rect">
            <a:avLst/>
          </a:prstGeom>
          <a:noFill/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232" y="8244408"/>
            <a:ext cx="866080" cy="7157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2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728" y="8460432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188640" y="1691680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6632" y="6300192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6792" y="4139952"/>
            <a:ext cx="1844824" cy="12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573016" y="5148064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Campus RIST</a:t>
            </a:r>
          </a:p>
          <a:p>
            <a:r>
              <a:rPr lang="fr-FR" sz="1000" i="1" dirty="0" smtClean="0"/>
              <a:t>4 Place de l’Opéra à Paris</a:t>
            </a:r>
            <a:endParaRPr lang="fr-FR" sz="1000" i="1" dirty="0"/>
          </a:p>
        </p:txBody>
      </p:sp>
      <p:pic>
        <p:nvPicPr>
          <p:cNvPr id="13" name="Picture 2" descr="nanottube-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40" y="179512"/>
            <a:ext cx="740321" cy="7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632" y="1043609"/>
            <a:ext cx="6552728" cy="71246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/>
              <a:t>Retour d’expérience </a:t>
            </a:r>
            <a:r>
              <a:rPr lang="fr-FR" sz="1600" dirty="0" smtClean="0"/>
              <a:t>en mini-groupes sur la construction de l’offre et les premières </a:t>
            </a:r>
            <a:r>
              <a:rPr lang="fr-FR" sz="1600" dirty="0" smtClean="0"/>
              <a:t>prospections et </a:t>
            </a:r>
            <a:r>
              <a:rPr lang="fr-FR" sz="1600" b="1" dirty="0" err="1" smtClean="0"/>
              <a:t>Career</a:t>
            </a:r>
            <a:r>
              <a:rPr lang="fr-FR" sz="1600" b="1" dirty="0" smtClean="0"/>
              <a:t> Self Management </a:t>
            </a:r>
            <a:r>
              <a:rPr lang="fr-FR" sz="1600" b="1" dirty="0" err="1" smtClean="0"/>
              <a:t>Process</a:t>
            </a:r>
            <a:endParaRPr lang="fr-FR" sz="1600" b="1" dirty="0" smtClean="0"/>
          </a:p>
          <a:p>
            <a:pPr>
              <a:buNone/>
            </a:pPr>
            <a:endParaRPr lang="fr-FR" sz="1500" dirty="0" smtClean="0"/>
          </a:p>
          <a:p>
            <a:pPr lvl="1"/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600" b="1" dirty="0" smtClean="0"/>
          </a:p>
          <a:p>
            <a:pPr>
              <a:buNone/>
            </a:pPr>
            <a:r>
              <a:rPr lang="fr-FR" sz="1600" b="1" dirty="0" smtClean="0"/>
              <a:t>Construction </a:t>
            </a:r>
            <a:r>
              <a:rPr lang="fr-FR" sz="1600" b="1" dirty="0" smtClean="0"/>
              <a:t>d’un socle académique </a:t>
            </a:r>
            <a:r>
              <a:rPr lang="fr-FR" sz="1600" dirty="0" smtClean="0"/>
              <a:t>(8 </a:t>
            </a:r>
            <a:r>
              <a:rPr lang="fr-FR" sz="1600" dirty="0" smtClean="0"/>
              <a:t>demi journées </a:t>
            </a:r>
            <a:r>
              <a:rPr lang="fr-FR" sz="1600" dirty="0" smtClean="0"/>
              <a:t>pilotées par Mines </a:t>
            </a:r>
            <a:r>
              <a:rPr lang="fr-FR" sz="1600" dirty="0" err="1" smtClean="0"/>
              <a:t>ParisTech</a:t>
            </a:r>
            <a:r>
              <a:rPr lang="fr-FR" sz="1600" dirty="0" smtClean="0"/>
              <a:t>)</a:t>
            </a:r>
          </a:p>
          <a:p>
            <a:pPr>
              <a:buNone/>
            </a:pPr>
            <a:endParaRPr lang="fr-FR" sz="1500" dirty="0" smtClean="0"/>
          </a:p>
          <a:p>
            <a:pPr lvl="1"/>
            <a:endParaRPr lang="fr-FR" sz="1100" dirty="0" smtClean="0"/>
          </a:p>
          <a:p>
            <a:pPr lvl="1"/>
            <a:endParaRPr lang="fr-FR" sz="1100" dirty="0" smtClean="0"/>
          </a:p>
          <a:p>
            <a:pPr lvl="1"/>
            <a:r>
              <a:rPr lang="fr-FR" sz="1100" dirty="0" smtClean="0"/>
              <a:t>S’approprier les meilleures grilles de lecture et d’action de la recherche en gestion et en sociologie</a:t>
            </a:r>
          </a:p>
          <a:p>
            <a:pPr lvl="1"/>
            <a:r>
              <a:rPr lang="fr-FR" sz="1100" dirty="0" smtClean="0"/>
              <a:t>Relire son expérience, préparer ses prochaines missions  à l’aide de ces grilles</a:t>
            </a:r>
          </a:p>
          <a:p>
            <a:pPr lvl="1"/>
            <a:r>
              <a:rPr lang="fr-FR" sz="1100" dirty="0" smtClean="0"/>
              <a:t>Comprendre les tendances émergentes en management et pilotage de la transformation</a:t>
            </a:r>
          </a:p>
          <a:p>
            <a:pPr lvl="1"/>
            <a:endParaRPr lang="fr-FR" sz="11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8460432"/>
            <a:ext cx="476225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6" y="8460432"/>
            <a:ext cx="947936" cy="420647"/>
          </a:xfrm>
          <a:prstGeom prst="rect">
            <a:avLst/>
          </a:prstGeom>
          <a:noFill/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232" y="8244408"/>
            <a:ext cx="866080" cy="7157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2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728" y="8460432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188640" y="1691680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6632" y="5292080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712" y="1619672"/>
            <a:ext cx="5625927" cy="272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4744" y="6732240"/>
            <a:ext cx="2252489" cy="151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645024" y="7020272"/>
            <a:ext cx="3086101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Frédéric </a:t>
            </a:r>
            <a:r>
              <a:rPr lang="fr-FR" sz="1100" dirty="0" err="1" smtClean="0"/>
              <a:t>Kletz</a:t>
            </a:r>
            <a:r>
              <a:rPr lang="fr-FR" sz="1100" dirty="0" smtClean="0"/>
              <a:t>, chercheur au CGS Mines </a:t>
            </a:r>
            <a:r>
              <a:rPr lang="fr-FR" sz="1100" dirty="0" err="1" smtClean="0"/>
              <a:t>ParisTech</a:t>
            </a:r>
            <a:r>
              <a:rPr lang="fr-FR" sz="1100" dirty="0" smtClean="0"/>
              <a:t>, </a:t>
            </a:r>
            <a:endParaRPr lang="fr-FR" sz="1100" dirty="0" smtClean="0"/>
          </a:p>
          <a:p>
            <a:r>
              <a:rPr lang="fr-FR" sz="1100" dirty="0" smtClean="0"/>
              <a:t>est </a:t>
            </a:r>
            <a:r>
              <a:rPr lang="fr-FR" sz="1100" dirty="0" smtClean="0"/>
              <a:t>spécialiste des questions de gestion </a:t>
            </a:r>
            <a:endParaRPr lang="fr-FR" sz="1100" dirty="0" smtClean="0"/>
          </a:p>
          <a:p>
            <a:r>
              <a:rPr lang="fr-FR" sz="1100" dirty="0" smtClean="0"/>
              <a:t>des </a:t>
            </a:r>
            <a:r>
              <a:rPr lang="fr-FR" sz="1100" dirty="0" smtClean="0"/>
              <a:t>institutions culturelles, de gestion hospitalière</a:t>
            </a:r>
            <a:r>
              <a:rPr lang="fr-FR" sz="1100" dirty="0" smtClean="0"/>
              <a:t>,</a:t>
            </a:r>
          </a:p>
          <a:p>
            <a:r>
              <a:rPr lang="fr-FR" sz="1100" dirty="0" smtClean="0"/>
              <a:t> </a:t>
            </a:r>
            <a:r>
              <a:rPr lang="fr-FR" sz="1100" dirty="0" smtClean="0"/>
              <a:t>de </a:t>
            </a:r>
            <a:r>
              <a:rPr lang="fr-FR" sz="1100" dirty="0" smtClean="0"/>
              <a:t>mise </a:t>
            </a:r>
            <a:r>
              <a:rPr lang="fr-FR" sz="1100" dirty="0" smtClean="0"/>
              <a:t>en place d’outils de gestion, </a:t>
            </a:r>
            <a:endParaRPr lang="fr-FR" sz="1100" dirty="0" smtClean="0"/>
          </a:p>
          <a:p>
            <a:r>
              <a:rPr lang="fr-FR" sz="1100" dirty="0" smtClean="0"/>
              <a:t>de transformation des organisations... </a:t>
            </a:r>
            <a:endParaRPr lang="fr-FR" sz="1100" dirty="0" smtClean="0"/>
          </a:p>
        </p:txBody>
      </p:sp>
      <p:pic>
        <p:nvPicPr>
          <p:cNvPr id="15" name="Picture 2" descr="nanottube-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40" y="179512"/>
            <a:ext cx="740321" cy="7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632" y="1043609"/>
            <a:ext cx="6552728" cy="71246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/>
              <a:t>Programme « </a:t>
            </a:r>
            <a:r>
              <a:rPr lang="fr-FR" sz="1600" b="1" dirty="0" smtClean="0"/>
              <a:t>consulting crash tests</a:t>
            </a:r>
            <a:r>
              <a:rPr lang="fr-FR" sz="1600" b="1" dirty="0" smtClean="0"/>
              <a:t> »</a:t>
            </a:r>
          </a:p>
          <a:p>
            <a:pPr>
              <a:buNone/>
            </a:pPr>
            <a:endParaRPr lang="fr-FR" sz="1500" dirty="0" smtClean="0"/>
          </a:p>
          <a:p>
            <a:pPr lvl="1"/>
            <a:endParaRPr lang="fr-FR" sz="1100" dirty="0" smtClean="0"/>
          </a:p>
          <a:p>
            <a:pPr lvl="1"/>
            <a:r>
              <a:rPr lang="fr-FR" sz="1100" dirty="0" smtClean="0"/>
              <a:t>HERMES vous propose plusieurs missions courtes dans des environnements nouveaux pour vous mais  correspondant à des domaines d’expertise que vous maîtrisez bien</a:t>
            </a:r>
          </a:p>
          <a:p>
            <a:pPr lvl="1"/>
            <a:r>
              <a:rPr lang="fr-FR" sz="1100" dirty="0" smtClean="0"/>
              <a:t>Votre action est aidée par nos spécialistes en temps réel</a:t>
            </a:r>
          </a:p>
          <a:p>
            <a:pPr lvl="1"/>
            <a:r>
              <a:rPr lang="fr-FR" sz="1100" dirty="0" smtClean="0"/>
              <a:t>Nos « crash tests » se terminent toujours bien…</a:t>
            </a:r>
            <a:endParaRPr lang="fr-FR" sz="1100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endParaRPr lang="fr-FR" sz="1500" b="1" dirty="0" smtClean="0"/>
          </a:p>
          <a:p>
            <a:pPr>
              <a:buNone/>
            </a:pPr>
            <a:r>
              <a:rPr lang="fr-FR" sz="1600" b="1" dirty="0" smtClean="0"/>
              <a:t>Accès aux plateformes de simulation </a:t>
            </a:r>
            <a:r>
              <a:rPr lang="fr-FR" sz="1600" b="1" dirty="0" err="1" smtClean="0"/>
              <a:t>AxPert</a:t>
            </a:r>
            <a:r>
              <a:rPr lang="fr-FR" sz="1600" b="1" dirty="0" smtClean="0"/>
              <a:t>©</a:t>
            </a:r>
            <a:endParaRPr lang="fr-FR" sz="1600" b="1" dirty="0" smtClean="0"/>
          </a:p>
          <a:p>
            <a:pPr>
              <a:buNone/>
            </a:pPr>
            <a:endParaRPr lang="fr-FR" sz="1500" dirty="0" smtClean="0"/>
          </a:p>
          <a:p>
            <a:pPr lvl="1"/>
            <a:endParaRPr lang="fr-FR" sz="1100" dirty="0" smtClean="0"/>
          </a:p>
          <a:p>
            <a:pPr lvl="1"/>
            <a:endParaRPr lang="fr-FR" sz="1100" dirty="0" smtClean="0"/>
          </a:p>
          <a:p>
            <a:pPr lvl="1"/>
            <a:r>
              <a:rPr lang="fr-FR" sz="1100" dirty="0" err="1" smtClean="0"/>
              <a:t>AxPert</a:t>
            </a:r>
            <a:r>
              <a:rPr lang="fr-FR" sz="1100" dirty="0" smtClean="0"/>
              <a:t> comporte une cinquantaine de cas d’interventions de consultants et managers de transition; cas réels servant de support à des exercices individuels, et s’accumulant pour créer une base de connaissance collective qui permet de mieux intégrer les apports des autres modules d’HERMES.</a:t>
            </a:r>
          </a:p>
          <a:p>
            <a:pPr lvl="1"/>
            <a:r>
              <a:rPr lang="fr-FR" sz="1100" dirty="0" smtClean="0"/>
              <a:t>Les cas sont traités individuellement, puis les options prises par chacun sont partagées et discutées</a:t>
            </a:r>
          </a:p>
          <a:p>
            <a:pPr lvl="1"/>
            <a:endParaRPr lang="fr-FR" sz="11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8460432"/>
            <a:ext cx="476225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6" y="8460432"/>
            <a:ext cx="947936" cy="420647"/>
          </a:xfrm>
          <a:prstGeom prst="rect">
            <a:avLst/>
          </a:prstGeom>
          <a:noFill/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232" y="8244408"/>
            <a:ext cx="866080" cy="7157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2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728" y="8460432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188640" y="1691680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6632" y="5292080"/>
            <a:ext cx="643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nanottube-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179512"/>
            <a:ext cx="740321" cy="7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ésultat de recherche d'images pour &quot;photos mines paristech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664" y="2771800"/>
            <a:ext cx="1941240" cy="95277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620688" y="3995936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Mines </a:t>
            </a:r>
            <a:r>
              <a:rPr lang="fr-FR" sz="1000" i="1" dirty="0" err="1" smtClean="0"/>
              <a:t>ParisTech</a:t>
            </a:r>
            <a:endParaRPr lang="fr-FR" sz="1000" i="1" dirty="0" smtClean="0"/>
          </a:p>
        </p:txBody>
      </p:sp>
      <p:pic>
        <p:nvPicPr>
          <p:cNvPr id="3075" name="Picture 3" descr="C:\Users\HRMRIST\Desktop\Fotolia_44153932_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635896"/>
            <a:ext cx="2907532" cy="936607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221088" y="2987824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RIST - Groupe</a:t>
            </a:r>
            <a:endParaRPr lang="fr-FR" sz="1000" i="1" dirty="0" smtClean="0"/>
          </a:p>
        </p:txBody>
      </p:sp>
      <p:pic>
        <p:nvPicPr>
          <p:cNvPr id="3077" name="Picture 5" descr="Résultat de recherche d'images pour &quot;image consultant en usine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6804248"/>
            <a:ext cx="2006377" cy="1582558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628800" y="7380312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Consultant 4G en usine</a:t>
            </a:r>
            <a:endParaRPr lang="fr-FR" sz="1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403</Words>
  <Application>Microsoft Office PowerPoint</Application>
  <PresentationFormat>Affichage à l'écran (4:3)</PresentationFormat>
  <Paragraphs>170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>ESCPEUROPE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kiefer</dc:creator>
  <cp:lastModifiedBy>HRMRIST</cp:lastModifiedBy>
  <cp:revision>241</cp:revision>
  <dcterms:created xsi:type="dcterms:W3CDTF">2012-11-13T08:45:18Z</dcterms:created>
  <dcterms:modified xsi:type="dcterms:W3CDTF">2017-03-10T10:48:58Z</dcterms:modified>
</cp:coreProperties>
</file>