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9" r:id="rId7"/>
    <p:sldId id="270" r:id="rId8"/>
    <p:sldId id="264" r:id="rId9"/>
    <p:sldId id="267" r:id="rId10"/>
    <p:sldId id="262" r:id="rId11"/>
    <p:sldId id="271" r:id="rId12"/>
    <p:sldId id="263" r:id="rId13"/>
    <p:sldId id="265" r:id="rId14"/>
    <p:sldId id="274" r:id="rId15"/>
    <p:sldId id="266" r:id="rId16"/>
    <p:sldId id="268" r:id="rId17"/>
    <p:sldId id="275"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2" y="44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E8BFE2-E40D-4939-B6FA-F588C8FA8EA8}"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fr-FR"/>
        </a:p>
      </dgm:t>
    </dgm:pt>
    <dgm:pt modelId="{95D3BCD6-46DD-404C-8D2A-D5DA73C16F63}">
      <dgm:prSet phldrT="[Texte]"/>
      <dgm:spPr/>
      <dgm:t>
        <a:bodyPr/>
        <a:lstStyle/>
        <a:p>
          <a:r>
            <a:rPr lang="fr-FR" dirty="0" smtClean="0"/>
            <a:t>Investissement en R&amp;D</a:t>
          </a:r>
          <a:endParaRPr lang="fr-FR" dirty="0"/>
        </a:p>
      </dgm:t>
    </dgm:pt>
    <dgm:pt modelId="{8555C84C-CAA5-4C24-B1F1-566A9D9BC051}" type="parTrans" cxnId="{8E4FAFB3-FACE-430F-AF76-832493A46360}">
      <dgm:prSet/>
      <dgm:spPr/>
      <dgm:t>
        <a:bodyPr/>
        <a:lstStyle/>
        <a:p>
          <a:endParaRPr lang="fr-FR"/>
        </a:p>
      </dgm:t>
    </dgm:pt>
    <dgm:pt modelId="{38FD6E5C-AA14-4F9B-8287-D05B029310DF}" type="sibTrans" cxnId="{8E4FAFB3-FACE-430F-AF76-832493A46360}">
      <dgm:prSet/>
      <dgm:spPr/>
      <dgm:t>
        <a:bodyPr/>
        <a:lstStyle/>
        <a:p>
          <a:endParaRPr lang="fr-FR"/>
        </a:p>
      </dgm:t>
    </dgm:pt>
    <dgm:pt modelId="{BB368D8F-A0F9-4378-B6EC-F76898BAE910}">
      <dgm:prSet phldrT="[Texte]"/>
      <dgm:spPr/>
      <dgm:t>
        <a:bodyPr/>
        <a:lstStyle/>
        <a:p>
          <a:r>
            <a:rPr lang="fr-FR" dirty="0" smtClean="0"/>
            <a:t>Ruptures technologiques</a:t>
          </a:r>
          <a:endParaRPr lang="fr-FR" dirty="0"/>
        </a:p>
      </dgm:t>
    </dgm:pt>
    <dgm:pt modelId="{C975AC92-4F65-43FF-AFC6-8A3C04EFFF9B}" type="parTrans" cxnId="{AFBCCE4A-50EA-471B-B90D-22FFD9848248}">
      <dgm:prSet/>
      <dgm:spPr/>
      <dgm:t>
        <a:bodyPr/>
        <a:lstStyle/>
        <a:p>
          <a:endParaRPr lang="fr-FR"/>
        </a:p>
      </dgm:t>
    </dgm:pt>
    <dgm:pt modelId="{D63CCED2-D9BA-4D30-A60E-794FA79911EF}" type="sibTrans" cxnId="{AFBCCE4A-50EA-471B-B90D-22FFD9848248}">
      <dgm:prSet/>
      <dgm:spPr/>
      <dgm:t>
        <a:bodyPr/>
        <a:lstStyle/>
        <a:p>
          <a:endParaRPr lang="fr-FR"/>
        </a:p>
      </dgm:t>
    </dgm:pt>
    <dgm:pt modelId="{A9A4607A-11AF-4504-8DF2-FD532CF80C29}">
      <dgm:prSet phldrT="[Texte]"/>
      <dgm:spPr/>
      <dgm:t>
        <a:bodyPr/>
        <a:lstStyle/>
        <a:p>
          <a:r>
            <a:rPr lang="fr-FR" dirty="0" smtClean="0"/>
            <a:t>Nouveaux produits et procédés</a:t>
          </a:r>
          <a:endParaRPr lang="fr-FR" dirty="0"/>
        </a:p>
      </dgm:t>
    </dgm:pt>
    <dgm:pt modelId="{DEE7B67E-D78C-40DD-99DD-86C1B459F95D}" type="parTrans" cxnId="{736DBE82-96FB-4A95-8C80-7405A6762661}">
      <dgm:prSet/>
      <dgm:spPr/>
      <dgm:t>
        <a:bodyPr/>
        <a:lstStyle/>
        <a:p>
          <a:endParaRPr lang="fr-FR"/>
        </a:p>
      </dgm:t>
    </dgm:pt>
    <dgm:pt modelId="{FB6DDE37-7C4B-433F-BAE2-74155FCCFBE3}" type="sibTrans" cxnId="{736DBE82-96FB-4A95-8C80-7405A6762661}">
      <dgm:prSet/>
      <dgm:spPr/>
      <dgm:t>
        <a:bodyPr/>
        <a:lstStyle/>
        <a:p>
          <a:endParaRPr lang="fr-FR"/>
        </a:p>
      </dgm:t>
    </dgm:pt>
    <dgm:pt modelId="{FE4541E7-6C04-4595-84F3-686A60E78E5C}">
      <dgm:prSet phldrT="[Texte]"/>
      <dgm:spPr/>
      <dgm:t>
        <a:bodyPr/>
        <a:lstStyle/>
        <a:p>
          <a:r>
            <a:rPr lang="fr-FR" dirty="0" smtClean="0"/>
            <a:t>Protection par la PI (ou le secret)</a:t>
          </a:r>
          <a:endParaRPr lang="fr-FR" dirty="0"/>
        </a:p>
      </dgm:t>
    </dgm:pt>
    <dgm:pt modelId="{D7AE957A-2E70-4600-9272-1B2EFD9FFE93}" type="parTrans" cxnId="{C1344707-5B13-495A-A808-F899E97EB94B}">
      <dgm:prSet/>
      <dgm:spPr/>
      <dgm:t>
        <a:bodyPr/>
        <a:lstStyle/>
        <a:p>
          <a:endParaRPr lang="fr-FR"/>
        </a:p>
      </dgm:t>
    </dgm:pt>
    <dgm:pt modelId="{47296E72-2562-4898-A202-4C2EC6F0B443}" type="sibTrans" cxnId="{C1344707-5B13-495A-A808-F899E97EB94B}">
      <dgm:prSet/>
      <dgm:spPr/>
      <dgm:t>
        <a:bodyPr/>
        <a:lstStyle/>
        <a:p>
          <a:endParaRPr lang="fr-FR"/>
        </a:p>
      </dgm:t>
    </dgm:pt>
    <dgm:pt modelId="{C964EBD4-3E53-433D-B135-5BF4E7F3A5C0}">
      <dgm:prSet phldrT="[Texte]"/>
      <dgm:spPr/>
      <dgm:t>
        <a:bodyPr/>
        <a:lstStyle/>
        <a:p>
          <a:r>
            <a:rPr lang="fr-FR" dirty="0" smtClean="0"/>
            <a:t>Augmentation des ventes et des profits</a:t>
          </a:r>
          <a:endParaRPr lang="fr-FR" dirty="0"/>
        </a:p>
      </dgm:t>
    </dgm:pt>
    <dgm:pt modelId="{5D7B799C-B757-48B6-A902-17745EA9A0B6}" type="parTrans" cxnId="{933F6CEE-3379-4EAE-A00E-338E20F937C8}">
      <dgm:prSet/>
      <dgm:spPr/>
      <dgm:t>
        <a:bodyPr/>
        <a:lstStyle/>
        <a:p>
          <a:endParaRPr lang="fr-FR"/>
        </a:p>
      </dgm:t>
    </dgm:pt>
    <dgm:pt modelId="{0C0020C5-92C8-4D5C-B839-AA18E38E9FAE}" type="sibTrans" cxnId="{933F6CEE-3379-4EAE-A00E-338E20F937C8}">
      <dgm:prSet/>
      <dgm:spPr/>
      <dgm:t>
        <a:bodyPr/>
        <a:lstStyle/>
        <a:p>
          <a:endParaRPr lang="fr-FR"/>
        </a:p>
      </dgm:t>
    </dgm:pt>
    <dgm:pt modelId="{2542A990-6DEC-414A-93C8-16CB97678FDD}" type="pres">
      <dgm:prSet presAssocID="{2FE8BFE2-E40D-4939-B6FA-F588C8FA8EA8}" presName="cycle" presStyleCnt="0">
        <dgm:presLayoutVars>
          <dgm:dir/>
          <dgm:resizeHandles val="exact"/>
        </dgm:presLayoutVars>
      </dgm:prSet>
      <dgm:spPr/>
      <dgm:t>
        <a:bodyPr/>
        <a:lstStyle/>
        <a:p>
          <a:endParaRPr lang="fr-FR"/>
        </a:p>
      </dgm:t>
    </dgm:pt>
    <dgm:pt modelId="{125E129F-C9BB-4997-A0FC-BEC2EE18F516}" type="pres">
      <dgm:prSet presAssocID="{95D3BCD6-46DD-404C-8D2A-D5DA73C16F63}" presName="node" presStyleLbl="node1" presStyleIdx="0" presStyleCnt="5">
        <dgm:presLayoutVars>
          <dgm:bulletEnabled val="1"/>
        </dgm:presLayoutVars>
      </dgm:prSet>
      <dgm:spPr/>
      <dgm:t>
        <a:bodyPr/>
        <a:lstStyle/>
        <a:p>
          <a:endParaRPr lang="fr-FR"/>
        </a:p>
      </dgm:t>
    </dgm:pt>
    <dgm:pt modelId="{43A19055-F97E-4391-B686-65A5C02A9DFF}" type="pres">
      <dgm:prSet presAssocID="{95D3BCD6-46DD-404C-8D2A-D5DA73C16F63}" presName="spNode" presStyleCnt="0"/>
      <dgm:spPr/>
    </dgm:pt>
    <dgm:pt modelId="{1F1CBC7B-897C-466D-A17C-705B52241A19}" type="pres">
      <dgm:prSet presAssocID="{38FD6E5C-AA14-4F9B-8287-D05B029310DF}" presName="sibTrans" presStyleLbl="sibTrans1D1" presStyleIdx="0" presStyleCnt="5"/>
      <dgm:spPr/>
      <dgm:t>
        <a:bodyPr/>
        <a:lstStyle/>
        <a:p>
          <a:endParaRPr lang="fr-FR"/>
        </a:p>
      </dgm:t>
    </dgm:pt>
    <dgm:pt modelId="{CB184E4A-2E18-4662-9E61-2E227F4776C6}" type="pres">
      <dgm:prSet presAssocID="{BB368D8F-A0F9-4378-B6EC-F76898BAE910}" presName="node" presStyleLbl="node1" presStyleIdx="1" presStyleCnt="5">
        <dgm:presLayoutVars>
          <dgm:bulletEnabled val="1"/>
        </dgm:presLayoutVars>
      </dgm:prSet>
      <dgm:spPr/>
      <dgm:t>
        <a:bodyPr/>
        <a:lstStyle/>
        <a:p>
          <a:endParaRPr lang="fr-FR"/>
        </a:p>
      </dgm:t>
    </dgm:pt>
    <dgm:pt modelId="{19F60964-87B6-4898-A9E0-B1A033C97390}" type="pres">
      <dgm:prSet presAssocID="{BB368D8F-A0F9-4378-B6EC-F76898BAE910}" presName="spNode" presStyleCnt="0"/>
      <dgm:spPr/>
    </dgm:pt>
    <dgm:pt modelId="{8C9F74E8-2DD1-4674-A987-624D9CE4A8D8}" type="pres">
      <dgm:prSet presAssocID="{D63CCED2-D9BA-4D30-A60E-794FA79911EF}" presName="sibTrans" presStyleLbl="sibTrans1D1" presStyleIdx="1" presStyleCnt="5"/>
      <dgm:spPr/>
      <dgm:t>
        <a:bodyPr/>
        <a:lstStyle/>
        <a:p>
          <a:endParaRPr lang="fr-FR"/>
        </a:p>
      </dgm:t>
    </dgm:pt>
    <dgm:pt modelId="{35A81114-8AEC-4C77-8A1A-20802A25E491}" type="pres">
      <dgm:prSet presAssocID="{A9A4607A-11AF-4504-8DF2-FD532CF80C29}" presName="node" presStyleLbl="node1" presStyleIdx="2" presStyleCnt="5">
        <dgm:presLayoutVars>
          <dgm:bulletEnabled val="1"/>
        </dgm:presLayoutVars>
      </dgm:prSet>
      <dgm:spPr/>
      <dgm:t>
        <a:bodyPr/>
        <a:lstStyle/>
        <a:p>
          <a:endParaRPr lang="fr-FR"/>
        </a:p>
      </dgm:t>
    </dgm:pt>
    <dgm:pt modelId="{218957FB-8CED-4A20-A8BE-3DE0CB25D1B9}" type="pres">
      <dgm:prSet presAssocID="{A9A4607A-11AF-4504-8DF2-FD532CF80C29}" presName="spNode" presStyleCnt="0"/>
      <dgm:spPr/>
    </dgm:pt>
    <dgm:pt modelId="{5B1A2E39-901A-4E10-9801-AADE6D07F94B}" type="pres">
      <dgm:prSet presAssocID="{FB6DDE37-7C4B-433F-BAE2-74155FCCFBE3}" presName="sibTrans" presStyleLbl="sibTrans1D1" presStyleIdx="2" presStyleCnt="5"/>
      <dgm:spPr/>
      <dgm:t>
        <a:bodyPr/>
        <a:lstStyle/>
        <a:p>
          <a:endParaRPr lang="fr-FR"/>
        </a:p>
      </dgm:t>
    </dgm:pt>
    <dgm:pt modelId="{05C1D85E-E337-4D85-B016-87F0B0F8A76B}" type="pres">
      <dgm:prSet presAssocID="{FE4541E7-6C04-4595-84F3-686A60E78E5C}" presName="node" presStyleLbl="node1" presStyleIdx="3" presStyleCnt="5">
        <dgm:presLayoutVars>
          <dgm:bulletEnabled val="1"/>
        </dgm:presLayoutVars>
      </dgm:prSet>
      <dgm:spPr/>
      <dgm:t>
        <a:bodyPr/>
        <a:lstStyle/>
        <a:p>
          <a:endParaRPr lang="fr-FR"/>
        </a:p>
      </dgm:t>
    </dgm:pt>
    <dgm:pt modelId="{1CA34BCA-499A-4208-AED1-CF1117A0C9D1}" type="pres">
      <dgm:prSet presAssocID="{FE4541E7-6C04-4595-84F3-686A60E78E5C}" presName="spNode" presStyleCnt="0"/>
      <dgm:spPr/>
    </dgm:pt>
    <dgm:pt modelId="{2EFC95AA-E7FA-4708-871E-540B23161B6C}" type="pres">
      <dgm:prSet presAssocID="{47296E72-2562-4898-A202-4C2EC6F0B443}" presName="sibTrans" presStyleLbl="sibTrans1D1" presStyleIdx="3" presStyleCnt="5"/>
      <dgm:spPr/>
      <dgm:t>
        <a:bodyPr/>
        <a:lstStyle/>
        <a:p>
          <a:endParaRPr lang="fr-FR"/>
        </a:p>
      </dgm:t>
    </dgm:pt>
    <dgm:pt modelId="{B40CAF68-64B2-4499-AF26-69B2C4F794EE}" type="pres">
      <dgm:prSet presAssocID="{C964EBD4-3E53-433D-B135-5BF4E7F3A5C0}" presName="node" presStyleLbl="node1" presStyleIdx="4" presStyleCnt="5">
        <dgm:presLayoutVars>
          <dgm:bulletEnabled val="1"/>
        </dgm:presLayoutVars>
      </dgm:prSet>
      <dgm:spPr/>
      <dgm:t>
        <a:bodyPr/>
        <a:lstStyle/>
        <a:p>
          <a:endParaRPr lang="fr-FR"/>
        </a:p>
      </dgm:t>
    </dgm:pt>
    <dgm:pt modelId="{EEBDA6E4-48B9-4300-A275-C223C7EF8093}" type="pres">
      <dgm:prSet presAssocID="{C964EBD4-3E53-433D-B135-5BF4E7F3A5C0}" presName="spNode" presStyleCnt="0"/>
      <dgm:spPr/>
    </dgm:pt>
    <dgm:pt modelId="{A5EC6F27-FD4A-4146-9D0A-E2733B2F36C7}" type="pres">
      <dgm:prSet presAssocID="{0C0020C5-92C8-4D5C-B839-AA18E38E9FAE}" presName="sibTrans" presStyleLbl="sibTrans1D1" presStyleIdx="4" presStyleCnt="5"/>
      <dgm:spPr/>
      <dgm:t>
        <a:bodyPr/>
        <a:lstStyle/>
        <a:p>
          <a:endParaRPr lang="fr-FR"/>
        </a:p>
      </dgm:t>
    </dgm:pt>
  </dgm:ptLst>
  <dgm:cxnLst>
    <dgm:cxn modelId="{C8586F5C-B9A8-4922-AB5E-286E2BC1F320}" type="presOf" srcId="{38FD6E5C-AA14-4F9B-8287-D05B029310DF}" destId="{1F1CBC7B-897C-466D-A17C-705B52241A19}" srcOrd="0" destOrd="0" presId="urn:microsoft.com/office/officeart/2005/8/layout/cycle5"/>
    <dgm:cxn modelId="{BB2476B7-367F-43A1-9E3F-0C5D4331A2F0}" type="presOf" srcId="{FE4541E7-6C04-4595-84F3-686A60E78E5C}" destId="{05C1D85E-E337-4D85-B016-87F0B0F8A76B}" srcOrd="0" destOrd="0" presId="urn:microsoft.com/office/officeart/2005/8/layout/cycle5"/>
    <dgm:cxn modelId="{1EDFC165-8D83-4499-92AA-B80433261694}" type="presOf" srcId="{0C0020C5-92C8-4D5C-B839-AA18E38E9FAE}" destId="{A5EC6F27-FD4A-4146-9D0A-E2733B2F36C7}" srcOrd="0" destOrd="0" presId="urn:microsoft.com/office/officeart/2005/8/layout/cycle5"/>
    <dgm:cxn modelId="{8E4FAFB3-FACE-430F-AF76-832493A46360}" srcId="{2FE8BFE2-E40D-4939-B6FA-F588C8FA8EA8}" destId="{95D3BCD6-46DD-404C-8D2A-D5DA73C16F63}" srcOrd="0" destOrd="0" parTransId="{8555C84C-CAA5-4C24-B1F1-566A9D9BC051}" sibTransId="{38FD6E5C-AA14-4F9B-8287-D05B029310DF}"/>
    <dgm:cxn modelId="{933F6CEE-3379-4EAE-A00E-338E20F937C8}" srcId="{2FE8BFE2-E40D-4939-B6FA-F588C8FA8EA8}" destId="{C964EBD4-3E53-433D-B135-5BF4E7F3A5C0}" srcOrd="4" destOrd="0" parTransId="{5D7B799C-B757-48B6-A902-17745EA9A0B6}" sibTransId="{0C0020C5-92C8-4D5C-B839-AA18E38E9FAE}"/>
    <dgm:cxn modelId="{462CF0CF-7AE1-4483-8C9A-FDCA0DD28740}" type="presOf" srcId="{47296E72-2562-4898-A202-4C2EC6F0B443}" destId="{2EFC95AA-E7FA-4708-871E-540B23161B6C}" srcOrd="0" destOrd="0" presId="urn:microsoft.com/office/officeart/2005/8/layout/cycle5"/>
    <dgm:cxn modelId="{736DBE82-96FB-4A95-8C80-7405A6762661}" srcId="{2FE8BFE2-E40D-4939-B6FA-F588C8FA8EA8}" destId="{A9A4607A-11AF-4504-8DF2-FD532CF80C29}" srcOrd="2" destOrd="0" parTransId="{DEE7B67E-D78C-40DD-99DD-86C1B459F95D}" sibTransId="{FB6DDE37-7C4B-433F-BAE2-74155FCCFBE3}"/>
    <dgm:cxn modelId="{65FAC390-A52F-4B71-8D8C-72809A22B256}" type="presOf" srcId="{2FE8BFE2-E40D-4939-B6FA-F588C8FA8EA8}" destId="{2542A990-6DEC-414A-93C8-16CB97678FDD}" srcOrd="0" destOrd="0" presId="urn:microsoft.com/office/officeart/2005/8/layout/cycle5"/>
    <dgm:cxn modelId="{3AB03E0D-9540-4A9D-B514-AE95DCD360B8}" type="presOf" srcId="{A9A4607A-11AF-4504-8DF2-FD532CF80C29}" destId="{35A81114-8AEC-4C77-8A1A-20802A25E491}" srcOrd="0" destOrd="0" presId="urn:microsoft.com/office/officeart/2005/8/layout/cycle5"/>
    <dgm:cxn modelId="{3D7D8201-3321-4C30-8B47-9AED2C1B66DE}" type="presOf" srcId="{C964EBD4-3E53-433D-B135-5BF4E7F3A5C0}" destId="{B40CAF68-64B2-4499-AF26-69B2C4F794EE}" srcOrd="0" destOrd="0" presId="urn:microsoft.com/office/officeart/2005/8/layout/cycle5"/>
    <dgm:cxn modelId="{C1344707-5B13-495A-A808-F899E97EB94B}" srcId="{2FE8BFE2-E40D-4939-B6FA-F588C8FA8EA8}" destId="{FE4541E7-6C04-4595-84F3-686A60E78E5C}" srcOrd="3" destOrd="0" parTransId="{D7AE957A-2E70-4600-9272-1B2EFD9FFE93}" sibTransId="{47296E72-2562-4898-A202-4C2EC6F0B443}"/>
    <dgm:cxn modelId="{E66992AC-DF8A-4063-90E6-99E18370FFDF}" type="presOf" srcId="{BB368D8F-A0F9-4378-B6EC-F76898BAE910}" destId="{CB184E4A-2E18-4662-9E61-2E227F4776C6}" srcOrd="0" destOrd="0" presId="urn:microsoft.com/office/officeart/2005/8/layout/cycle5"/>
    <dgm:cxn modelId="{53EAE196-0259-4CAB-B569-7E5708E2225A}" type="presOf" srcId="{95D3BCD6-46DD-404C-8D2A-D5DA73C16F63}" destId="{125E129F-C9BB-4997-A0FC-BEC2EE18F516}" srcOrd="0" destOrd="0" presId="urn:microsoft.com/office/officeart/2005/8/layout/cycle5"/>
    <dgm:cxn modelId="{AA061FFE-BDAA-4537-B934-027E60360403}" type="presOf" srcId="{D63CCED2-D9BA-4D30-A60E-794FA79911EF}" destId="{8C9F74E8-2DD1-4674-A987-624D9CE4A8D8}" srcOrd="0" destOrd="0" presId="urn:microsoft.com/office/officeart/2005/8/layout/cycle5"/>
    <dgm:cxn modelId="{E0F8CEAD-8BBB-47A9-A8CC-60B0D55ECAC8}" type="presOf" srcId="{FB6DDE37-7C4B-433F-BAE2-74155FCCFBE3}" destId="{5B1A2E39-901A-4E10-9801-AADE6D07F94B}" srcOrd="0" destOrd="0" presId="urn:microsoft.com/office/officeart/2005/8/layout/cycle5"/>
    <dgm:cxn modelId="{AFBCCE4A-50EA-471B-B90D-22FFD9848248}" srcId="{2FE8BFE2-E40D-4939-B6FA-F588C8FA8EA8}" destId="{BB368D8F-A0F9-4378-B6EC-F76898BAE910}" srcOrd="1" destOrd="0" parTransId="{C975AC92-4F65-43FF-AFC6-8A3C04EFFF9B}" sibTransId="{D63CCED2-D9BA-4D30-A60E-794FA79911EF}"/>
    <dgm:cxn modelId="{B66E122A-A53F-4E68-93AD-921E6FB119CD}" type="presParOf" srcId="{2542A990-6DEC-414A-93C8-16CB97678FDD}" destId="{125E129F-C9BB-4997-A0FC-BEC2EE18F516}" srcOrd="0" destOrd="0" presId="urn:microsoft.com/office/officeart/2005/8/layout/cycle5"/>
    <dgm:cxn modelId="{F664E2B3-D1EF-4D3F-8890-F7DAB885E35E}" type="presParOf" srcId="{2542A990-6DEC-414A-93C8-16CB97678FDD}" destId="{43A19055-F97E-4391-B686-65A5C02A9DFF}" srcOrd="1" destOrd="0" presId="urn:microsoft.com/office/officeart/2005/8/layout/cycle5"/>
    <dgm:cxn modelId="{1CF419C8-2BDC-4320-8F78-FF8F113AFF58}" type="presParOf" srcId="{2542A990-6DEC-414A-93C8-16CB97678FDD}" destId="{1F1CBC7B-897C-466D-A17C-705B52241A19}" srcOrd="2" destOrd="0" presId="urn:microsoft.com/office/officeart/2005/8/layout/cycle5"/>
    <dgm:cxn modelId="{2FD240CC-BE97-44A1-A50D-CCBE1643E7C5}" type="presParOf" srcId="{2542A990-6DEC-414A-93C8-16CB97678FDD}" destId="{CB184E4A-2E18-4662-9E61-2E227F4776C6}" srcOrd="3" destOrd="0" presId="urn:microsoft.com/office/officeart/2005/8/layout/cycle5"/>
    <dgm:cxn modelId="{AD58A235-9AFC-4D3F-89D0-D25DE95BF011}" type="presParOf" srcId="{2542A990-6DEC-414A-93C8-16CB97678FDD}" destId="{19F60964-87B6-4898-A9E0-B1A033C97390}" srcOrd="4" destOrd="0" presId="urn:microsoft.com/office/officeart/2005/8/layout/cycle5"/>
    <dgm:cxn modelId="{6E280B36-868E-400C-BD5A-4A8AA813B3ED}" type="presParOf" srcId="{2542A990-6DEC-414A-93C8-16CB97678FDD}" destId="{8C9F74E8-2DD1-4674-A987-624D9CE4A8D8}" srcOrd="5" destOrd="0" presId="urn:microsoft.com/office/officeart/2005/8/layout/cycle5"/>
    <dgm:cxn modelId="{AFFB64F1-F914-456B-9630-2EFE8EDF6E5A}" type="presParOf" srcId="{2542A990-6DEC-414A-93C8-16CB97678FDD}" destId="{35A81114-8AEC-4C77-8A1A-20802A25E491}" srcOrd="6" destOrd="0" presId="urn:microsoft.com/office/officeart/2005/8/layout/cycle5"/>
    <dgm:cxn modelId="{456ECE89-2ECC-41CE-BD8C-51844D60FB9A}" type="presParOf" srcId="{2542A990-6DEC-414A-93C8-16CB97678FDD}" destId="{218957FB-8CED-4A20-A8BE-3DE0CB25D1B9}" srcOrd="7" destOrd="0" presId="urn:microsoft.com/office/officeart/2005/8/layout/cycle5"/>
    <dgm:cxn modelId="{9C3BC5A2-6035-43FA-A044-72283B99B53C}" type="presParOf" srcId="{2542A990-6DEC-414A-93C8-16CB97678FDD}" destId="{5B1A2E39-901A-4E10-9801-AADE6D07F94B}" srcOrd="8" destOrd="0" presId="urn:microsoft.com/office/officeart/2005/8/layout/cycle5"/>
    <dgm:cxn modelId="{5F79F302-78C4-411D-8C6D-FF2D6C23A290}" type="presParOf" srcId="{2542A990-6DEC-414A-93C8-16CB97678FDD}" destId="{05C1D85E-E337-4D85-B016-87F0B0F8A76B}" srcOrd="9" destOrd="0" presId="urn:microsoft.com/office/officeart/2005/8/layout/cycle5"/>
    <dgm:cxn modelId="{036A48B0-9DC4-48C3-A14F-7BBE2DCC99D3}" type="presParOf" srcId="{2542A990-6DEC-414A-93C8-16CB97678FDD}" destId="{1CA34BCA-499A-4208-AED1-CF1117A0C9D1}" srcOrd="10" destOrd="0" presId="urn:microsoft.com/office/officeart/2005/8/layout/cycle5"/>
    <dgm:cxn modelId="{F6CA9F83-5592-49FB-A055-A63AD206FD1D}" type="presParOf" srcId="{2542A990-6DEC-414A-93C8-16CB97678FDD}" destId="{2EFC95AA-E7FA-4708-871E-540B23161B6C}" srcOrd="11" destOrd="0" presId="urn:microsoft.com/office/officeart/2005/8/layout/cycle5"/>
    <dgm:cxn modelId="{84349431-7A5C-4395-BA6B-C182C50090DD}" type="presParOf" srcId="{2542A990-6DEC-414A-93C8-16CB97678FDD}" destId="{B40CAF68-64B2-4499-AF26-69B2C4F794EE}" srcOrd="12" destOrd="0" presId="urn:microsoft.com/office/officeart/2005/8/layout/cycle5"/>
    <dgm:cxn modelId="{9980EEE0-3A1F-458D-82CD-DC83435245B3}" type="presParOf" srcId="{2542A990-6DEC-414A-93C8-16CB97678FDD}" destId="{EEBDA6E4-48B9-4300-A275-C223C7EF8093}" srcOrd="13" destOrd="0" presId="urn:microsoft.com/office/officeart/2005/8/layout/cycle5"/>
    <dgm:cxn modelId="{F37F5F5B-BC42-42CF-82BE-DD721F043922}" type="presParOf" srcId="{2542A990-6DEC-414A-93C8-16CB97678FDD}" destId="{A5EC6F27-FD4A-4146-9D0A-E2733B2F36C7}" srcOrd="14"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25E129F-C9BB-4997-A0FC-BEC2EE18F516}">
      <dsp:nvSpPr>
        <dsp:cNvPr id="0" name=""/>
        <dsp:cNvSpPr/>
      </dsp:nvSpPr>
      <dsp:spPr>
        <a:xfrm>
          <a:off x="2640439" y="2153"/>
          <a:ext cx="1559880" cy="10139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kern="1200" dirty="0" smtClean="0"/>
            <a:t>Investissement en R&amp;D</a:t>
          </a:r>
          <a:endParaRPr lang="fr-FR" sz="1900" kern="1200" dirty="0"/>
        </a:p>
      </dsp:txBody>
      <dsp:txXfrm>
        <a:off x="2640439" y="2153"/>
        <a:ext cx="1559880" cy="1013922"/>
      </dsp:txXfrm>
    </dsp:sp>
    <dsp:sp modelId="{1F1CBC7B-897C-466D-A17C-705B52241A19}">
      <dsp:nvSpPr>
        <dsp:cNvPr id="0" name=""/>
        <dsp:cNvSpPr/>
      </dsp:nvSpPr>
      <dsp:spPr>
        <a:xfrm>
          <a:off x="1393343" y="509114"/>
          <a:ext cx="4054073" cy="4054073"/>
        </a:xfrm>
        <a:custGeom>
          <a:avLst/>
          <a:gdLst/>
          <a:ahLst/>
          <a:cxnLst/>
          <a:rect l="0" t="0" r="0" b="0"/>
          <a:pathLst>
            <a:path>
              <a:moveTo>
                <a:pt x="3016273" y="257774"/>
              </a:moveTo>
              <a:arcTo wR="2027036" hR="2027036" stAng="17952635" swAng="121281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B184E4A-2E18-4662-9E61-2E227F4776C6}">
      <dsp:nvSpPr>
        <dsp:cNvPr id="0" name=""/>
        <dsp:cNvSpPr/>
      </dsp:nvSpPr>
      <dsp:spPr>
        <a:xfrm>
          <a:off x="4568266" y="1402801"/>
          <a:ext cx="1559880" cy="10139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kern="1200" dirty="0" smtClean="0"/>
            <a:t>Ruptures technologiques</a:t>
          </a:r>
          <a:endParaRPr lang="fr-FR" sz="1900" kern="1200" dirty="0"/>
        </a:p>
      </dsp:txBody>
      <dsp:txXfrm>
        <a:off x="4568266" y="1402801"/>
        <a:ext cx="1559880" cy="1013922"/>
      </dsp:txXfrm>
    </dsp:sp>
    <dsp:sp modelId="{8C9F74E8-2DD1-4674-A987-624D9CE4A8D8}">
      <dsp:nvSpPr>
        <dsp:cNvPr id="0" name=""/>
        <dsp:cNvSpPr/>
      </dsp:nvSpPr>
      <dsp:spPr>
        <a:xfrm>
          <a:off x="1393343" y="509114"/>
          <a:ext cx="4054073" cy="4054073"/>
        </a:xfrm>
        <a:custGeom>
          <a:avLst/>
          <a:gdLst/>
          <a:ahLst/>
          <a:cxnLst/>
          <a:rect l="0" t="0" r="0" b="0"/>
          <a:pathLst>
            <a:path>
              <a:moveTo>
                <a:pt x="4049228" y="2167108"/>
              </a:moveTo>
              <a:arcTo wR="2027036" hR="2027036" stAng="21837744" swAng="136071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5A81114-8AEC-4C77-8A1A-20802A25E491}">
      <dsp:nvSpPr>
        <dsp:cNvPr id="0" name=""/>
        <dsp:cNvSpPr/>
      </dsp:nvSpPr>
      <dsp:spPr>
        <a:xfrm>
          <a:off x="3831902" y="3669097"/>
          <a:ext cx="1559880" cy="10139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kern="1200" dirty="0" smtClean="0"/>
            <a:t>Nouveaux produits et procédés</a:t>
          </a:r>
          <a:endParaRPr lang="fr-FR" sz="1900" kern="1200" dirty="0"/>
        </a:p>
      </dsp:txBody>
      <dsp:txXfrm>
        <a:off x="3831902" y="3669097"/>
        <a:ext cx="1559880" cy="1013922"/>
      </dsp:txXfrm>
    </dsp:sp>
    <dsp:sp modelId="{5B1A2E39-901A-4E10-9801-AADE6D07F94B}">
      <dsp:nvSpPr>
        <dsp:cNvPr id="0" name=""/>
        <dsp:cNvSpPr/>
      </dsp:nvSpPr>
      <dsp:spPr>
        <a:xfrm>
          <a:off x="1393343" y="509114"/>
          <a:ext cx="4054073" cy="4054073"/>
        </a:xfrm>
        <a:custGeom>
          <a:avLst/>
          <a:gdLst/>
          <a:ahLst/>
          <a:cxnLst/>
          <a:rect l="0" t="0" r="0" b="0"/>
          <a:pathLst>
            <a:path>
              <a:moveTo>
                <a:pt x="2276199" y="4038702"/>
              </a:moveTo>
              <a:arcTo wR="2027036" hR="2027036" stAng="4976363" swAng="84727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5C1D85E-E337-4D85-B016-87F0B0F8A76B}">
      <dsp:nvSpPr>
        <dsp:cNvPr id="0" name=""/>
        <dsp:cNvSpPr/>
      </dsp:nvSpPr>
      <dsp:spPr>
        <a:xfrm>
          <a:off x="1448977" y="3669097"/>
          <a:ext cx="1559880" cy="10139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kern="1200" dirty="0" smtClean="0"/>
            <a:t>Protection par la PI (ou le secret)</a:t>
          </a:r>
          <a:endParaRPr lang="fr-FR" sz="1900" kern="1200" dirty="0"/>
        </a:p>
      </dsp:txBody>
      <dsp:txXfrm>
        <a:off x="1448977" y="3669097"/>
        <a:ext cx="1559880" cy="1013922"/>
      </dsp:txXfrm>
    </dsp:sp>
    <dsp:sp modelId="{2EFC95AA-E7FA-4708-871E-540B23161B6C}">
      <dsp:nvSpPr>
        <dsp:cNvPr id="0" name=""/>
        <dsp:cNvSpPr/>
      </dsp:nvSpPr>
      <dsp:spPr>
        <a:xfrm>
          <a:off x="1393343" y="509114"/>
          <a:ext cx="4054073" cy="4054073"/>
        </a:xfrm>
        <a:custGeom>
          <a:avLst/>
          <a:gdLst/>
          <a:ahLst/>
          <a:cxnLst/>
          <a:rect l="0" t="0" r="0" b="0"/>
          <a:pathLst>
            <a:path>
              <a:moveTo>
                <a:pt x="215201" y="2935954"/>
              </a:moveTo>
              <a:arcTo wR="2027036" hR="2027036" stAng="9201547" swAng="136071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40CAF68-64B2-4499-AF26-69B2C4F794EE}">
      <dsp:nvSpPr>
        <dsp:cNvPr id="0" name=""/>
        <dsp:cNvSpPr/>
      </dsp:nvSpPr>
      <dsp:spPr>
        <a:xfrm>
          <a:off x="712613" y="1402801"/>
          <a:ext cx="1559880" cy="10139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kern="1200" dirty="0" smtClean="0"/>
            <a:t>Augmentation des ventes et des profits</a:t>
          </a:r>
          <a:endParaRPr lang="fr-FR" sz="1900" kern="1200" dirty="0"/>
        </a:p>
      </dsp:txBody>
      <dsp:txXfrm>
        <a:off x="712613" y="1402801"/>
        <a:ext cx="1559880" cy="1013922"/>
      </dsp:txXfrm>
    </dsp:sp>
    <dsp:sp modelId="{A5EC6F27-FD4A-4146-9D0A-E2733B2F36C7}">
      <dsp:nvSpPr>
        <dsp:cNvPr id="0" name=""/>
        <dsp:cNvSpPr/>
      </dsp:nvSpPr>
      <dsp:spPr>
        <a:xfrm>
          <a:off x="1393343" y="509114"/>
          <a:ext cx="4054073" cy="4054073"/>
        </a:xfrm>
        <a:custGeom>
          <a:avLst/>
          <a:gdLst/>
          <a:ahLst/>
          <a:cxnLst/>
          <a:rect l="0" t="0" r="0" b="0"/>
          <a:pathLst>
            <a:path>
              <a:moveTo>
                <a:pt x="487411" y="708540"/>
              </a:moveTo>
              <a:arcTo wR="2027036" hR="2027036" stAng="13234556" swAng="121281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6EB3B5AF-7631-4054-BBD2-BDE070907304}" type="datetimeFigureOut">
              <a:rPr lang="fr-FR" smtClean="0"/>
              <a:pPr/>
              <a:t>11/07/2014</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02722CA3-47C3-4BC6-867C-1BF672D700D0}"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EB3B5AF-7631-4054-BBD2-BDE070907304}" type="datetimeFigureOut">
              <a:rPr lang="fr-FR" smtClean="0"/>
              <a:pPr/>
              <a:t>11/07/2014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722CA3-47C3-4BC6-867C-1BF672D700D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EB3B5AF-7631-4054-BBD2-BDE070907304}" type="datetimeFigureOut">
              <a:rPr lang="fr-FR" smtClean="0"/>
              <a:pPr/>
              <a:t>11/07/2014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722CA3-47C3-4BC6-867C-1BF672D700D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6EB3B5AF-7631-4054-BBD2-BDE070907304}" type="datetimeFigureOut">
              <a:rPr lang="fr-FR" smtClean="0"/>
              <a:pPr/>
              <a:t>11/07/2014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722CA3-47C3-4BC6-867C-1BF672D700D0}"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6EB3B5AF-7631-4054-BBD2-BDE070907304}" type="datetimeFigureOut">
              <a:rPr lang="fr-FR" smtClean="0"/>
              <a:pPr/>
              <a:t>11/07/2014</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02722CA3-47C3-4BC6-867C-1BF672D700D0}"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6EB3B5AF-7631-4054-BBD2-BDE070907304}" type="datetimeFigureOut">
              <a:rPr lang="fr-FR" smtClean="0"/>
              <a:pPr/>
              <a:t>11/07/2014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722CA3-47C3-4BC6-867C-1BF672D700D0}"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6EB3B5AF-7631-4054-BBD2-BDE070907304}" type="datetimeFigureOut">
              <a:rPr lang="fr-FR" smtClean="0"/>
              <a:pPr/>
              <a:t>11/07/2014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2722CA3-47C3-4BC6-867C-1BF672D700D0}"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6EB3B5AF-7631-4054-BBD2-BDE070907304}" type="datetimeFigureOut">
              <a:rPr lang="fr-FR" smtClean="0"/>
              <a:pPr/>
              <a:t>11/07/2014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2722CA3-47C3-4BC6-867C-1BF672D700D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EB3B5AF-7631-4054-BBD2-BDE070907304}" type="datetimeFigureOut">
              <a:rPr lang="fr-FR" smtClean="0"/>
              <a:pPr/>
              <a:t>11/07/2014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2722CA3-47C3-4BC6-867C-1BF672D700D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6EB3B5AF-7631-4054-BBD2-BDE070907304}" type="datetimeFigureOut">
              <a:rPr lang="fr-FR" smtClean="0"/>
              <a:pPr/>
              <a:t>11/07/2014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722CA3-47C3-4BC6-867C-1BF672D700D0}"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6EB3B5AF-7631-4054-BBD2-BDE070907304}" type="datetimeFigureOut">
              <a:rPr lang="fr-FR" smtClean="0"/>
              <a:pPr/>
              <a:t>11/07/2014</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02722CA3-47C3-4BC6-867C-1BF672D700D0}"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EB3B5AF-7631-4054-BBD2-BDE070907304}" type="datetimeFigureOut">
              <a:rPr lang="fr-FR" smtClean="0"/>
              <a:pPr/>
              <a:t>11/07/2014</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2722CA3-47C3-4BC6-867C-1BF672D700D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rmAutofit/>
          </a:bodyPr>
          <a:lstStyle/>
          <a:p>
            <a:r>
              <a:rPr lang="fr-FR" dirty="0" smtClean="0"/>
              <a:t>Pascal Corbel</a:t>
            </a:r>
          </a:p>
          <a:p>
            <a:r>
              <a:rPr lang="fr-FR" dirty="0" smtClean="0"/>
              <a:t>Université de Versailles Saint-Quentin-en-Yvelines</a:t>
            </a:r>
          </a:p>
          <a:p>
            <a:r>
              <a:rPr lang="fr-FR" dirty="0" smtClean="0"/>
              <a:t>Séminaire RIST – 11 juillet 2014</a:t>
            </a:r>
            <a:endParaRPr lang="fr-FR" dirty="0"/>
          </a:p>
        </p:txBody>
      </p:sp>
      <p:sp>
        <p:nvSpPr>
          <p:cNvPr id="2" name="Titre 1"/>
          <p:cNvSpPr>
            <a:spLocks noGrp="1"/>
          </p:cNvSpPr>
          <p:nvPr>
            <p:ph type="ctrTitle"/>
          </p:nvPr>
        </p:nvSpPr>
        <p:spPr/>
        <p:txBody>
          <a:bodyPr/>
          <a:lstStyle/>
          <a:p>
            <a:r>
              <a:rPr lang="fr-FR" dirty="0" smtClean="0"/>
              <a:t>Open innovation : des paroles aux actes</a:t>
            </a:r>
            <a:endParaRPr lang="fr-FR" dirty="0"/>
          </a:p>
        </p:txBody>
      </p:sp>
      <p:pic>
        <p:nvPicPr>
          <p:cNvPr id="6" name="Picture 2" descr="C:\Users\François\Documents\ACTIF INTERNE\Finance\Entreprise\EURL HRM RIST\COMMUNICATION RIST\RIST CHARTES GRAPHIQUES\Bandeau RIST.JPG"/>
          <p:cNvPicPr>
            <a:picLocks noChangeAspect="1" noChangeArrowheads="1"/>
          </p:cNvPicPr>
          <p:nvPr/>
        </p:nvPicPr>
        <p:blipFill>
          <a:blip r:embed="rId2" cstate="print"/>
          <a:srcRect/>
          <a:stretch>
            <a:fillRect/>
          </a:stretch>
        </p:blipFill>
        <p:spPr bwMode="auto">
          <a:xfrm>
            <a:off x="377205" y="5060743"/>
            <a:ext cx="8352928" cy="1346200"/>
          </a:xfrm>
          <a:prstGeom prst="rect">
            <a:avLst/>
          </a:prstGeom>
          <a:noFill/>
        </p:spPr>
      </p:pic>
      <p:pic>
        <p:nvPicPr>
          <p:cNvPr id="5" name="Imag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059832" y="4650096"/>
            <a:ext cx="2695203" cy="1143865"/>
          </a:xfrm>
          <a:prstGeom prst="rect">
            <a:avLst/>
          </a:prstGeom>
        </p:spPr>
      </p:pic>
    </p:spTree>
    <p:extLst>
      <p:ext uri="{BB962C8B-B14F-4D97-AF65-F5344CB8AC3E}">
        <p14:creationId xmlns:p14="http://schemas.microsoft.com/office/powerpoint/2010/main" xmlns="" val="2132784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liens avec les institutions académiques</a:t>
            </a:r>
            <a:endParaRPr lang="fr-FR" dirty="0"/>
          </a:p>
        </p:txBody>
      </p:sp>
      <p:sp>
        <p:nvSpPr>
          <p:cNvPr id="3" name="Espace réservé du contenu 2"/>
          <p:cNvSpPr>
            <a:spLocks noGrp="1"/>
          </p:cNvSpPr>
          <p:nvPr>
            <p:ph sz="quarter" idx="1"/>
          </p:nvPr>
        </p:nvSpPr>
        <p:spPr>
          <a:xfrm>
            <a:off x="323528" y="1600200"/>
            <a:ext cx="8568952" cy="4709120"/>
          </a:xfrm>
        </p:spPr>
        <p:txBody>
          <a:bodyPr>
            <a:normAutofit fontScale="70000" lnSpcReduction="20000"/>
          </a:bodyPr>
          <a:lstStyle/>
          <a:p>
            <a:r>
              <a:rPr lang="fr-FR" dirty="0" smtClean="0"/>
              <a:t>La recherche la plus fondamentale est généralement menée dans le monde académique</a:t>
            </a:r>
          </a:p>
          <a:p>
            <a:pPr lvl="1"/>
            <a:r>
              <a:rPr lang="fr-FR" dirty="0" smtClean="0"/>
              <a:t>Or, c’est de cette recherche que peuvent émerger les ruptures technologiques les plus importantes</a:t>
            </a:r>
          </a:p>
          <a:p>
            <a:pPr lvl="1"/>
            <a:r>
              <a:rPr lang="fr-FR" dirty="0" smtClean="0"/>
              <a:t>Il s’agit donc notamment d’aller chercher à l’extérieur des compétences sur des domaines émergents</a:t>
            </a:r>
          </a:p>
          <a:p>
            <a:pPr lvl="1"/>
            <a:r>
              <a:rPr lang="fr-FR" dirty="0"/>
              <a:t>« </a:t>
            </a:r>
            <a:r>
              <a:rPr lang="fr-FR" i="1" dirty="0"/>
              <a:t>C’est dans une logique où sur des sujets technologiques avancés, où nous avons besoin de recruter les personnes qui sont dans le cadre scientifique et technologique le plus élaboré. En particulier quand nous n’avons pas nous-mêmes encore sur ces sujets-là suffisamment de compétences ou d’équipes internes, et donc où le plus efficace c’est qu’ils soient dans le monde externe, quitte à créer par la suite des processus de rapatriement, des outils de développement interne</a:t>
            </a:r>
            <a:r>
              <a:rPr lang="fr-FR" dirty="0"/>
              <a:t>. </a:t>
            </a:r>
            <a:r>
              <a:rPr lang="fr-FR" dirty="0" smtClean="0"/>
              <a:t>»</a:t>
            </a:r>
          </a:p>
          <a:p>
            <a:pPr lvl="1"/>
            <a:r>
              <a:rPr lang="fr-FR" dirty="0" smtClean="0"/>
              <a:t>« […] </a:t>
            </a:r>
            <a:r>
              <a:rPr lang="fr-FR" i="1" dirty="0"/>
              <a:t>au niveau de nos employés on a plus de compétences </a:t>
            </a:r>
            <a:r>
              <a:rPr lang="fr-FR" dirty="0"/>
              <a:t>[…] </a:t>
            </a:r>
            <a:r>
              <a:rPr lang="fr-FR" i="1" dirty="0"/>
              <a:t>très focalisées sur les aspects développement. Il y a l’industrialisation. C’est vrai qu’on n’a pas automatiquement des compétences très pointues sur des aspects, sur des problématiques très pointues. Et ça, c’est plutôt ce qu’on va demander effectivement aux partenaires universitaires qui peuvent nous apporter des réponses</a:t>
            </a:r>
            <a:r>
              <a:rPr lang="fr-FR" dirty="0"/>
              <a:t>. »</a:t>
            </a:r>
            <a:endParaRPr lang="fr-FR" dirty="0" smtClean="0"/>
          </a:p>
          <a:p>
            <a:r>
              <a:rPr lang="fr-FR" dirty="0" smtClean="0"/>
              <a:t>Par ailleurs, ce monde académique est riche en compétences qui peuvent aussi intervenir plus en aval</a:t>
            </a:r>
          </a:p>
          <a:p>
            <a:pPr lvl="1"/>
            <a:r>
              <a:rPr lang="fr-FR" dirty="0" smtClean="0"/>
              <a:t>« </a:t>
            </a:r>
            <a:r>
              <a:rPr lang="fr-FR" i="1" dirty="0"/>
              <a:t>Donc, soit on est vraiment sur des questions très amont, très recherche, soit nous sommes dans le cas d’un produit qui a déjà été conçu et développé, et puis, finalement, avant de le mettre sur le marché, nous avons le besoin d’apporter la preuve de son bénéfice</a:t>
            </a:r>
            <a:r>
              <a:rPr lang="fr-FR" dirty="0" smtClean="0"/>
              <a:t>. »</a:t>
            </a:r>
          </a:p>
        </p:txBody>
      </p:sp>
    </p:spTree>
    <p:extLst>
      <p:ext uri="{BB962C8B-B14F-4D97-AF65-F5344CB8AC3E}">
        <p14:creationId xmlns:p14="http://schemas.microsoft.com/office/powerpoint/2010/main" xmlns="" val="352549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liens avec les institutions académiques</a:t>
            </a:r>
            <a:endParaRPr lang="fr-FR" dirty="0"/>
          </a:p>
        </p:txBody>
      </p:sp>
      <p:sp>
        <p:nvSpPr>
          <p:cNvPr id="3" name="Espace réservé du contenu 2"/>
          <p:cNvSpPr>
            <a:spLocks noGrp="1"/>
          </p:cNvSpPr>
          <p:nvPr>
            <p:ph sz="quarter" idx="1"/>
          </p:nvPr>
        </p:nvSpPr>
        <p:spPr>
          <a:xfrm>
            <a:off x="155575" y="1600200"/>
            <a:ext cx="7584777" cy="4709120"/>
          </a:xfrm>
        </p:spPr>
        <p:txBody>
          <a:bodyPr>
            <a:normAutofit fontScale="77500" lnSpcReduction="20000"/>
          </a:bodyPr>
          <a:lstStyle/>
          <a:p>
            <a:r>
              <a:rPr lang="fr-FR" dirty="0" smtClean="0"/>
              <a:t>La recherche la plus fondamentale est généralement menée dans le monde académique</a:t>
            </a:r>
          </a:p>
          <a:p>
            <a:r>
              <a:rPr lang="fr-FR" dirty="0" smtClean="0"/>
              <a:t>Par ailleurs, ce dernier est riche en compétences qui peuvent aussi intervenir plus en aval</a:t>
            </a:r>
          </a:p>
          <a:p>
            <a:r>
              <a:rPr lang="fr-FR" dirty="0" smtClean="0"/>
              <a:t>Coopérer avec la recherche publique permet donc de se positionner sur des domaines de compétences émergents, de gagner du temps et parfois de réaliser des économies</a:t>
            </a:r>
          </a:p>
          <a:p>
            <a:r>
              <a:rPr lang="fr-FR" dirty="0" smtClean="0"/>
              <a:t>Ce n’est pas nouveau non plus…</a:t>
            </a:r>
          </a:p>
          <a:p>
            <a:r>
              <a:rPr lang="fr-FR" dirty="0" smtClean="0"/>
              <a:t>Mais le monde académique a été de manière croissante incité à coopérer avec l’industrie  (à partir du </a:t>
            </a:r>
            <a:r>
              <a:rPr lang="fr-FR" dirty="0" err="1" smtClean="0"/>
              <a:t>Bayh</a:t>
            </a:r>
            <a:r>
              <a:rPr lang="fr-FR" dirty="0" smtClean="0"/>
              <a:t> Dole </a:t>
            </a:r>
            <a:r>
              <a:rPr lang="fr-FR" dirty="0" err="1" smtClean="0"/>
              <a:t>Act</a:t>
            </a:r>
            <a:r>
              <a:rPr lang="fr-FR" dirty="0" smtClean="0"/>
              <a:t>)</a:t>
            </a:r>
          </a:p>
          <a:p>
            <a:r>
              <a:rPr lang="fr-FR" dirty="0" smtClean="0"/>
              <a:t>Problématiques concrètes posées :</a:t>
            </a:r>
          </a:p>
          <a:p>
            <a:pPr lvl="1"/>
            <a:r>
              <a:rPr lang="fr-FR" dirty="0" smtClean="0"/>
              <a:t>La rencontre de deux mondes aux buts et fonctionnements différents</a:t>
            </a:r>
          </a:p>
          <a:p>
            <a:pPr lvl="1"/>
            <a:r>
              <a:rPr lang="fr-FR" dirty="0" smtClean="0"/>
              <a:t>Trouver le juste équilibre entre la valorisation financière de la recherche publique et la complexification des relations (copropriété des brevets, montant des redevances)</a:t>
            </a:r>
          </a:p>
          <a:p>
            <a:pPr lvl="1"/>
            <a:r>
              <a:rPr lang="fr-FR" dirty="0" smtClean="0"/>
              <a:t>Ajustements qui s’opèrent au fil des projets menés en partenariat</a:t>
            </a:r>
            <a:endParaRPr lang="fr-FR" dirty="0"/>
          </a:p>
        </p:txBody>
      </p:sp>
      <p:sp>
        <p:nvSpPr>
          <p:cNvPr id="4" name="AutoShape 2" descr="William Shockle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William Shockle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6" descr="data:image/jpeg;base64,/9j/4AAQSkZJRgABAQAAAQABAAD/2wCEAAkGBwgHBgkIBwgKCgkLDRYPDQwMDRsUFRAWIB0iIiAdHx8kKDQsJCYxJx8fLT0tMTU3Ojo6Iys/RD84QzQ5OjcBCgoKDQwNGg8PGjclHyU3Nzc3Nzc3Nzc3Nzc3Nzc3Nzc3Nzc3Nzc3Nzc3Nzc3Nzc3Nzc3Nzc3Nzc3Nzc3Nzc3N//AABEIALoAgwMBIgACEQEDEQH/xAAcAAABBQEBAQAAAAAAAAAAAAAAAQQFBgcDAgj/xAA+EAACAQMCBAMGBAQEBQUAAAABAgMABBEFIQYSMUETUWEHFCIycYFCkaGxFSNSwTNy0fCCktLh8SRDRWJj/8QAFAEBAAAAAAAAAAAAAAAAAAAAAP/EABQRAQAAAAAAAAAAAAAAAAAAAAD/2gAMAwEAAhEDEQA/ANxpKWigSg0tFB5pajdb1zT9DtveNSuFiUnCL1Zz5Ad6zbX+NNQ1i3K25fTbUnC8j/zJR6sOg9B6eooNKvNd0ixkEV3qVrFKTgRtKOYn6dahdR9oXDNj/wDIC5wcZtUMoz9Rt+tY/dRuo50MjzKCC7Hf7ffNR8ySmIxIOVAObA6b+VBsC+1PhhxzeJd8n9TQEb/Tr3/Spa0434Zu4w6axbJn8MzeG2fLB71gUdmQCuMZ2JIr2qvA6tF8DZ2dDhhv1B7fWg+loZYrhBJBIkiHujZrsB5V832moXNhJ4mn3U0Erk5k5yzZPUjvVgt/aTxDYKiyTLfYyMzxKpf6laDcaKqnBHGttxNbrHLELW/wT4OSVkA6sh7j06irZ1GRQeaKXFFAlFLRQe6KKKDnNNHDGXldUQdSxwKonEftAWO3ki0EJJPsBPKfhQHqQO5HrR7QtfubcraWzGJEbmkmVh9gRj61nEhNwxkIQQDZQp+b1oPbS3N/LLd3k/vEuQGmk6n6elPRCsSKEjLrjm5m33I/sKaQRtN8IXAAOF/f9qsdrZ/BGJF3AAAoIpLOWRHyjDIUZx0oSzSNWHh/EBykdxVmW2HNjPXAxXCa0j5WGMDpkdDQViSCMvgx/hHMRXFrKKSLlIBbHLj0qYltORuXl5ubpj+9NHjKIcAbHOPWggr/AE8ouy4AGOUdetQxgKyYwA3T5c5q8BVkBRuUk9iOlR2qaV8YWB0EjjHIUA/Lagp8viWd0skZijdG5wAo5gfPOxr6M9n+t/xvh6CWQn3iIckqtJznI7+eDjO9fPV/YzW8jK7xtt8y5Ug1avZLr7aTxTDYTOphvf5QGeX48jH/AIP23oPoGkNLRQJRS0UC1xupo4IJJZ5EjjVSWZzgAeprtURxWsbaBeGduWNY+ZvXG+KDIdcnk1HVJGeYSxu+5QkrgeRI32xTGRA7hVOIxgAYpbd3laWZzy5+AKOgHWpLR7H3idTgt2xQONKsvi59/iwBkY71ZYLQq2NwOxNdNP0/Mi5UYGwwNqnorEcoY9c/nQRXupAwAc1zlszvsM7HYb1PNAebIA+460LArPuBy/rQV06U8mDGgz3z3phNpJRjkY2xg9cZ/erxIhKYwPSoO9UnJG3LuQc/vQUi4tntrk8x5gdxkdq9Xtqt3ZAFhzIdhjt/anmrhDPsvxYxvXCJ+SVVY4B3+HagqOu6bJbbqS68p51cfEPz67f77VXLRZLLVbLUFX+VFcRsWGfwsDWr6zpZudPSTw+ZA5yU6p647g5ztVB1SzU210IThSD0I6+Y9aD6WQhlDDuM16pno05utIsrhgA0tvG5x6qDTygKKKKBajOJLdrvQdQgQAu9u4UHzxUnSEZoPnuyYm1iJGC5JH5VcOHosEBTuVx9Kh+ILEWOsXFqicqJO3IPJSQRj7GpjRiUZBz7bAA0F2tIUHU4OO5zT5JVIGA3TriojTLhCuAylskZFSyMMbnegJHJGw2rgTjrIw9ABXWQnlJQDI7muJgJOWlffy2oB2ym8jAZ7nFRl74JVg0oJ5d18QVKJYQfNJGZDn/3WJH5Gm+opDHEwMcKg7YIGKCh6uTLcqqdR5U1hbNwikb9cVJahBHDOZUAwT+HsPtUYwaGXPYb5HWgscMrSWvJE/xDIRckcwA2G3fc1VtS0p2W5dUGJVZxhfrT+OcoJFRgDyZCqcHOO2/+96JtYtraYSSz5YICyqCVOTvnsO1BpvDSeFw9paYwVtIgf+QVI1GaBd20umWcMM8TSJbx8yI4Yr8I61J9aAooooFooooM89o+lBLuHUo8/wA4hHH/ANh0P5ftUdpKBokeTAYb1ceO5bCPh649/uYYWA54PEYAtIN1A889PvWPR6hrVxIfdIhGpOFLOsYx5gMRn7ZoNc09FIBQAHY7dan0T4dt/rWHRapxHYcsy+8Mqn5iuFPp8WM1Oaf7S7u1kRdRhYqcA9v16UGqOm4Hc1Fazq1vpNuZZzgdulUK89q8jyKNP00zZO5Zj8P2xv8AnTFv4vxleSyXwa2sLZQzRIcGViTsD9jmg66z7Q9Skty1tbG3ifYOyn9+mfSqde6tqV9KWa4u33zzfEy/ptVojtY7rUUtIoWjhDcssscTSOB6ud/ypLng+9k4kEdiZv4acDxBMRnJPxHOCDjAxjG3Wgr+h6/cwXC20kguUZivh82W364p3q/EkNmhAR5eVOYci5BXOM56VK8WcP3fDMM2q2r205A8NvFjWTlViOUb9TkDf+1NU4NS1Xxp294lbLyBk5Y0J3IVfrQU46tq+ryOLZWt4t8MP+r6HoKs3DOgpbQpdXkks7ZwsIJ/mk+fmKcNax2suXOVx3HSnq397pIs763tRcQoD4gYZ5V8xjpjf86B6817pGoRXzSsptmHNHjCqhONhWvW8qzwRyp8rqGFZddvb66qzoCFvYCrjyIIyf1rTNOgNrYQQHqiAH60DmiiigKa6lNLbWFxPbw+NNHEzJHnHOQMgU6ooMQ1vT7vXNVj1M3cMryMniCORpGiiboVJHKo6DC5PxDJr3FcXOlWkqWoCys3KPDj679Se9aXxNpCywG+sbdPfIASVRQDPH1ZPrtkeTAetVZEgvbcyQlZFIyrgbHv/egajhK71PSV8d095JJ94km5sg9RykHH2xioSXh5YYRZySePFFkkxDYbY6n0FabaQww2ycyBgQOvemWoxoFMnMFjTLEEYGADvQVP2W6ZBLqF+pQNFbAQkkYJYknH2/0rpYRXOgcZalol+zG11ACeyk3xjJHLnzHQj6HvTv2WTLKuoXa7C8vHlXI6r0H7VbeJ9BtuIbX3eSRoLiI89tcRHDwvjqPTzHegZ2fD5gLO0p3bIwelJf2rqRmWR8NsCBUWnFWp8OkWXFGmXUpQYF/Zx+IkwH4uUbg+YrrNxlYXif8AoLPUZnPQe7Mv7jagZ+0WFJOF/dZBzNd3dvBGoGCSZFP7AmpPVolCOQMZyN642um3uraja6prEQhjsiXs7IPzAORjnc92HYU71RedCDjJ7etBnurR/CcDYnzqd0tZL+2g0+Bihe3cyuFyFRjgA+pwajdXjbxmU9t6sfC7k6JGObZuYE47BtxQdOGtPj97tbSFG8O2XHM43b4uZmx6nAFX4dKiuHrdFt3uBu0rEBiPwg4A/epagKKKKAooooEPSs44r0i50HWv4noYjEN6xM9pKxEbS9Sy4+Un/WtIqE4wtfedDmKj4oSJR6Y6/oTQUW04g1gfyjok0i5ygWZCB987161a21nW7NkvvD03TiMSojZmlA/DgbAeuftT3RGVSMnJAyK66nK7ykP8gGwoE4Tg5AEt4wkagIqL2AH/AGq03aTW4WUOuT5mqTo+qzadOY4lch+hXBqQm1a/1KSKCKMxd+ZjkYzQS+r3skUIihfnuX+ULgkGiG+AwlzCqyY3ONifSuGjaLBZTy3LBmnk3eRjufSpC6SFuZH5dzn7+dB7e6X3fmXAHbzqGuCZpQM/D1Pbeu7ICjxh843FMdOV2nlWQ5C4O/3oK9rYwzbdiDUNBxDd6cy6fCqmNznPcZO+KsmvRgFz1DHNUu4QiczIMvEnOPXB2oPoG2iSCGOKJeVEQKoHYCutcLK4jurWKeGRJEdQQyHINd6AooooCiiigK8TRrLE8bjKupVh5g17pCM0GYW6PZXs9tIcNEShJ9O/968Xs8heQy/DyPhcnbpVg4z00xXaalCMK/wTYHQ4wD+W32FQl5FBqNkpkIypAYY60HCw5WcE7DAOx71Or7pbTpK11AsAU7lwCD5VTbnTVjuvhVvDOMhDjGPKpVNG0aN8yvMxfs+QP0oJ2fifTY1CRTPcSb8scEZdifoKi5m1rVpysMPuakbvcbsPTlB/c1IaWtjZEjTrdLcsMFlHxEetTVsgwMLhRvQRekwXNq4jvXWRsfMgxmvVovLqM2Onhn9//NPpXDT9hjqcdKiLacC5uZcnA6bdqCC4ruRHzDv16YqB0S1bULy3t1G80yRk+QJyf03o4kvDe6n4KsSMnmPpVo9mem+NqXvLqeW2j59x+J9lH2UH86Ct3usT+zXj2+tLD+ZpM7rM9jk4CPueXOwYHOPTAPmNm0bVrHWdPivtNnWa3lB5WXse4I7EHtXzz7U7s3PHuqN2hdIVPXZUXP6k0w4X4k1Hhu+9702UqrMPGib5Jh5N/r1H6UH1HRWe2ntd4elto3uI7yGVl+OMQFwp7gMDvRQaFRRRQFFFFByuII7mF4ZkDRuMMDWaa3p9zot74b/zLeVspJ5r6+orUKaalp9vqVq1tdpzRt081PYj1oM5sXinPJMM4JxjrUpHaxuCrKWA6b5pnqeiXuguJubx7UN/iqMEDyby+vSpLRru1lDs/wAxYhfrQPLKyjiIwvxZ6eVSXLhSobbGM0xmv4YSMH4x3PSozUuJI0jKxgKB+IGgXWb2PT7YOzZO+M+dUW716RkkjQgvJuT6+VJxBqkupH5yEG+/eoTwy0ojUYJxzHyFBIafB4iySyEl5DyDG+fOtj4c09ND0TM4CSEGacnscdPsAB9qqfs/4f8AeXj1K5jK28O0CHpIw7/Qfv8ASpf2r6p/C+BtR5c+JdL7qmDuOfYn7DJoPnvVL1tR1S91B/nurh5+nZ2yB9hgVzjUEDPSucWWlHMNt+ldhsCCO+MUCNGMnelpMf5R6UUH1xRRRQFFFFAUUU11DUbPTLdrjULqG2hXq8rhR+tA4dEdSjqrKRggjIrMOPLWTQtRin08eFaXC7oo2WQZzjyyP2NONe9remWvNHo9rJfy9A7nwo/zIyfyqL4e1m/9oFjrNnf+EbmBUntVRcKvUcvn9z50EX77fzJhpeZT1ry8UhyZHyewHSksJFQ8kgIxkEHqCOoPrUm0QKq4xiggZbdgpklGRnCr5mrJwbwpJqcxluDi0U/zpV28Rh+BfTzP+w70Dhp9buhJNzR6fC2OYHeQ9wv+v1rS4II7eFIYEWOJAAqKMACgWCJIIliiRUjRQqqowAB2FYx7ddZ941Sy0aFiVtUM8wHTnbZfyGf+ath1K9g02wuL26blggjMjn0Ar5e1O/m1jU7nUbsEXFy/iSLzZAz0X7AAfagYkY6d9tqV8BCCdgNsDvSvtsGUZH5V5kOy52PY0HjxGT4QAcd6K94c75J/4f8AtRQfXNFFJmgWuc80VvE0s8iRxqMs7tgAepqicc+0i20CdtO0yNLu/X/EJb4IfQ+Z9KyLW+IdX19ubVb6SdQcrH8qL9FG1BpvFftYt7bxLbhyNbmYbG5lU+GP8o2Lft9ayjVNUv8AVrprrUrua4mbu7ZCjyA6AegppjejtQeSPKrz7H733Ti4wscLc2zKQPMEMP2NUntmpvge6W04s0yZ+glxjzypAH3OBQX/ANo2jRaXfJq1rJGsd42JoGcKefs6/XuK6cCaU3EMAu52xYRyFcqd5WHUD0Hc+e3nWW3mo3evanLqWpFpJ5BzbbmMf0AdgNv971sXsf1pJ9E/g8uVuLMkpleXxIyc5x6E4P2oL9BDHBCsMKBI0GFVRgAV0pAc0jZwcUGZ+27WvB0m30SGTEt43iTD/wDNT0P1bH5GsYXfBGM+RFWT2k6j/EuNdQcPzJbv7uhB6cuxH55qu4K8nxbZ/Kg5yHmZQ2VAHTNeHCrgL+pr0cMzAHYHqaSRx35tsUCcinqTmivLOVJAwB5FmpKD69que0DXW4d4Xu72EgXBxFBn+ttgftuftVjrMvbuT/AtMGdjebj/AIGoMX5mkkaRmZnO7MxySe5JrqMgVzg6feunegO9BHbFKeo+hoPy/egGxjArwkjROksbcrxsGRvJgcivfeucnyfnQSqy2893cTo0tsJpA4VASAcZYbepNd21C40iS31DT5DHdQsHimkcZYeTDyIyCPLyrpw7tYyEbESbGmnIjrbMyKxe5QMSPm+LvQfQPB/EScS6LDfCCS2lIAlhkUjlb0J6qexp3xFqQ0fQb/UWGTbW7yKv9TAbD7nAp1aKFgRVAAAGABVT9rjFeB7vlJGZYgceXOKD5/ZnmlaSVuZ3Yszf1HuaWTPxghcN0pV/w0+tJN86/wCag55xGANtvLIFcZgx3HzEfFjvThu49KbSf4LfUUCBdvmcffNFd4wORdu1FB//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8" descr="data:image/jpeg;base64,/9j/4AAQSkZJRgABAQAAAQABAAD/2wCEAAkGBwgHBgkIBwgKCgkLDRYPDQwMDRsUFRAWIB0iIiAdHx8kKDQsJCYxJx8fLT0tMTU3Ojo6Iys/RD84QzQ5OjcBCgoKDQwNGg8PGjclHyU3Nzc3Nzc3Nzc3Nzc3Nzc3Nzc3Nzc3Nzc3Nzc3Nzc3Nzc3Nzc3Nzc3Nzc3Nzc3Nzc3N//AABEIALoAgwMBIgACEQEDEQH/xAAcAAABBQEBAQAAAAAAAAAAAAAAAQQFBgcDAgj/xAA+EAACAQMCBAMGBAQEBQUAAAABAgMABBEFIQYSMUETUWEHFCIycYFCkaGxFSNSwTNy0fCCktLh8SRDRWJj/8QAFAEBAAAAAAAAAAAAAAAAAAAAAP/EABQRAQAAAAAAAAAAAAAAAAAAAAD/2gAMAwEAAhEDEQA/ANxpKWigSg0tFB5pajdb1zT9DtveNSuFiUnCL1Zz5Ad6zbX+NNQ1i3K25fTbUnC8j/zJR6sOg9B6eooNKvNd0ixkEV3qVrFKTgRtKOYn6dahdR9oXDNj/wDIC5wcZtUMoz9Rt+tY/dRuo50MjzKCC7Hf7ffNR8ySmIxIOVAObA6b+VBsC+1PhhxzeJd8n9TQEb/Tr3/Spa0434Zu4w6axbJn8MzeG2fLB71gUdmQCuMZ2JIr2qvA6tF8DZ2dDhhv1B7fWg+loZYrhBJBIkiHujZrsB5V832moXNhJ4mn3U0Erk5k5yzZPUjvVgt/aTxDYKiyTLfYyMzxKpf6laDcaKqnBHGttxNbrHLELW/wT4OSVkA6sh7j06irZ1GRQeaKXFFAlFLRQe6KKKDnNNHDGXldUQdSxwKonEftAWO3ki0EJJPsBPKfhQHqQO5HrR7QtfubcraWzGJEbmkmVh9gRj61nEhNwxkIQQDZQp+b1oPbS3N/LLd3k/vEuQGmk6n6elPRCsSKEjLrjm5m33I/sKaQRtN8IXAAOF/f9qsdrZ/BGJF3AAAoIpLOWRHyjDIUZx0oSzSNWHh/EBykdxVmW2HNjPXAxXCa0j5WGMDpkdDQViSCMvgx/hHMRXFrKKSLlIBbHLj0qYltORuXl5ubpj+9NHjKIcAbHOPWggr/AE8ouy4AGOUdetQxgKyYwA3T5c5q8BVkBRuUk9iOlR2qaV8YWB0EjjHIUA/Lagp8viWd0skZijdG5wAo5gfPOxr6M9n+t/xvh6CWQn3iIckqtJznI7+eDjO9fPV/YzW8jK7xtt8y5Ug1avZLr7aTxTDYTOphvf5QGeX48jH/AIP23oPoGkNLRQJRS0UC1xupo4IJJZ5EjjVSWZzgAeprtURxWsbaBeGduWNY+ZvXG+KDIdcnk1HVJGeYSxu+5QkrgeRI32xTGRA7hVOIxgAYpbd3laWZzy5+AKOgHWpLR7H3idTgt2xQONKsvi59/iwBkY71ZYLQq2NwOxNdNP0/Mi5UYGwwNqnorEcoY9c/nQRXupAwAc1zlszvsM7HYb1PNAebIA+460LArPuBy/rQV06U8mDGgz3z3phNpJRjkY2xg9cZ/erxIhKYwPSoO9UnJG3LuQc/vQUi4tntrk8x5gdxkdq9Xtqt3ZAFhzIdhjt/anmrhDPsvxYxvXCJ+SVVY4B3+HagqOu6bJbbqS68p51cfEPz67f77VXLRZLLVbLUFX+VFcRsWGfwsDWr6zpZudPSTw+ZA5yU6p647g5ztVB1SzU210IThSD0I6+Y9aD6WQhlDDuM16pno05utIsrhgA0tvG5x6qDTygKKKKBajOJLdrvQdQgQAu9u4UHzxUnSEZoPnuyYm1iJGC5JH5VcOHosEBTuVx9Kh+ILEWOsXFqicqJO3IPJSQRj7GpjRiUZBz7bAA0F2tIUHU4OO5zT5JVIGA3TriojTLhCuAylskZFSyMMbnegJHJGw2rgTjrIw9ABXWQnlJQDI7muJgJOWlffy2oB2ym8jAZ7nFRl74JVg0oJ5d18QVKJYQfNJGZDn/3WJH5Gm+opDHEwMcKg7YIGKCh6uTLcqqdR5U1hbNwikb9cVJahBHDOZUAwT+HsPtUYwaGXPYb5HWgscMrSWvJE/xDIRckcwA2G3fc1VtS0p2W5dUGJVZxhfrT+OcoJFRgDyZCqcHOO2/+96JtYtraYSSz5YICyqCVOTvnsO1BpvDSeFw9paYwVtIgf+QVI1GaBd20umWcMM8TSJbx8yI4Yr8I61J9aAooooFooooM89o+lBLuHUo8/wA4hHH/ANh0P5ftUdpKBokeTAYb1ceO5bCPh649/uYYWA54PEYAtIN1A889PvWPR6hrVxIfdIhGpOFLOsYx5gMRn7ZoNc09FIBQAHY7dan0T4dt/rWHRapxHYcsy+8Mqn5iuFPp8WM1Oaf7S7u1kRdRhYqcA9v16UGqOm4Hc1Fazq1vpNuZZzgdulUK89q8jyKNP00zZO5Zj8P2xv8AnTFv4vxleSyXwa2sLZQzRIcGViTsD9jmg66z7Q9Skty1tbG3ifYOyn9+mfSqde6tqV9KWa4u33zzfEy/ptVojtY7rUUtIoWjhDcssscTSOB6ud/ypLng+9k4kEdiZv4acDxBMRnJPxHOCDjAxjG3Wgr+h6/cwXC20kguUZivh82W364p3q/EkNmhAR5eVOYci5BXOM56VK8WcP3fDMM2q2r205A8NvFjWTlViOUb9TkDf+1NU4NS1Xxp294lbLyBk5Y0J3IVfrQU46tq+ryOLZWt4t8MP+r6HoKs3DOgpbQpdXkks7ZwsIJ/mk+fmKcNax2suXOVx3HSnq397pIs763tRcQoD4gYZ5V8xjpjf86B6817pGoRXzSsptmHNHjCqhONhWvW8qzwRyp8rqGFZddvb66qzoCFvYCrjyIIyf1rTNOgNrYQQHqiAH60DmiiigKa6lNLbWFxPbw+NNHEzJHnHOQMgU6ooMQ1vT7vXNVj1M3cMryMniCORpGiiboVJHKo6DC5PxDJr3FcXOlWkqWoCys3KPDj679Se9aXxNpCywG+sbdPfIASVRQDPH1ZPrtkeTAetVZEgvbcyQlZFIyrgbHv/egajhK71PSV8d095JJ94km5sg9RykHH2xioSXh5YYRZySePFFkkxDYbY6n0FabaQww2ycyBgQOvemWoxoFMnMFjTLEEYGADvQVP2W6ZBLqF+pQNFbAQkkYJYknH2/0rpYRXOgcZalol+zG11ACeyk3xjJHLnzHQj6HvTv2WTLKuoXa7C8vHlXI6r0H7VbeJ9BtuIbX3eSRoLiI89tcRHDwvjqPTzHegZ2fD5gLO0p3bIwelJf2rqRmWR8NsCBUWnFWp8OkWXFGmXUpQYF/Zx+IkwH4uUbg+YrrNxlYXif8AoLPUZnPQe7Mv7jagZ+0WFJOF/dZBzNd3dvBGoGCSZFP7AmpPVolCOQMZyN642um3uraja6prEQhjsiXs7IPzAORjnc92HYU71RedCDjJ7etBnurR/CcDYnzqd0tZL+2g0+Bihe3cyuFyFRjgA+pwajdXjbxmU9t6sfC7k6JGObZuYE47BtxQdOGtPj97tbSFG8O2XHM43b4uZmx6nAFX4dKiuHrdFt3uBu0rEBiPwg4A/epagKKKKAooooEPSs44r0i50HWv4noYjEN6xM9pKxEbS9Sy4+Un/WtIqE4wtfedDmKj4oSJR6Y6/oTQUW04g1gfyjok0i5ygWZCB987161a21nW7NkvvD03TiMSojZmlA/DgbAeuftT3RGVSMnJAyK66nK7ykP8gGwoE4Tg5AEt4wkagIqL2AH/AGq03aTW4WUOuT5mqTo+qzadOY4lch+hXBqQm1a/1KSKCKMxd+ZjkYzQS+r3skUIihfnuX+ULgkGiG+AwlzCqyY3ONifSuGjaLBZTy3LBmnk3eRjufSpC6SFuZH5dzn7+dB7e6X3fmXAHbzqGuCZpQM/D1Pbeu7ICjxh843FMdOV2nlWQ5C4O/3oK9rYwzbdiDUNBxDd6cy6fCqmNznPcZO+KsmvRgFz1DHNUu4QiczIMvEnOPXB2oPoG2iSCGOKJeVEQKoHYCutcLK4jurWKeGRJEdQQyHINd6AooooCiiigK8TRrLE8bjKupVh5g17pCM0GYW6PZXs9tIcNEShJ9O/968Xs8heQy/DyPhcnbpVg4z00xXaalCMK/wTYHQ4wD+W32FQl5FBqNkpkIypAYY60HCw5WcE7DAOx71Or7pbTpK11AsAU7lwCD5VTbnTVjuvhVvDOMhDjGPKpVNG0aN8yvMxfs+QP0oJ2fifTY1CRTPcSb8scEZdifoKi5m1rVpysMPuakbvcbsPTlB/c1IaWtjZEjTrdLcsMFlHxEetTVsgwMLhRvQRekwXNq4jvXWRsfMgxmvVovLqM2Onhn9//NPpXDT9hjqcdKiLacC5uZcnA6bdqCC4ruRHzDv16YqB0S1bULy3t1G80yRk+QJyf03o4kvDe6n4KsSMnmPpVo9mem+NqXvLqeW2j59x+J9lH2UH86Ct3usT+zXj2+tLD+ZpM7rM9jk4CPueXOwYHOPTAPmNm0bVrHWdPivtNnWa3lB5WXse4I7EHtXzz7U7s3PHuqN2hdIVPXZUXP6k0w4X4k1Hhu+9702UqrMPGib5Jh5N/r1H6UH1HRWe2ntd4elto3uI7yGVl+OMQFwp7gMDvRQaFRRRQFFFFByuII7mF4ZkDRuMMDWaa3p9zot74b/zLeVspJ5r6+orUKaalp9vqVq1tdpzRt081PYj1oM5sXinPJMM4JxjrUpHaxuCrKWA6b5pnqeiXuguJubx7UN/iqMEDyby+vSpLRru1lDs/wAxYhfrQPLKyjiIwvxZ6eVSXLhSobbGM0xmv4YSMH4x3PSozUuJI0jKxgKB+IGgXWb2PT7YOzZO+M+dUW716RkkjQgvJuT6+VJxBqkupH5yEG+/eoTwy0ojUYJxzHyFBIafB4iySyEl5DyDG+fOtj4c09ND0TM4CSEGacnscdPsAB9qqfs/4f8AeXj1K5jK28O0CHpIw7/Qfv8ASpf2r6p/C+BtR5c+JdL7qmDuOfYn7DJoPnvVL1tR1S91B/nurh5+nZ2yB9hgVzjUEDPSucWWlHMNt+ldhsCCO+MUCNGMnelpMf5R6UUH1xRRRQFFFFAUUU11DUbPTLdrjULqG2hXq8rhR+tA4dEdSjqrKRggjIrMOPLWTQtRin08eFaXC7oo2WQZzjyyP2NONe9remWvNHo9rJfy9A7nwo/zIyfyqL4e1m/9oFjrNnf+EbmBUntVRcKvUcvn9z50EX77fzJhpeZT1ry8UhyZHyewHSksJFQ8kgIxkEHqCOoPrUm0QKq4xiggZbdgpklGRnCr5mrJwbwpJqcxluDi0U/zpV28Rh+BfTzP+w70Dhp9buhJNzR6fC2OYHeQ9wv+v1rS4II7eFIYEWOJAAqKMACgWCJIIliiRUjRQqqowAB2FYx7ddZ941Sy0aFiVtUM8wHTnbZfyGf+ath1K9g02wuL26blggjMjn0Ar5e1O/m1jU7nUbsEXFy/iSLzZAz0X7AAfagYkY6d9tqV8BCCdgNsDvSvtsGUZH5V5kOy52PY0HjxGT4QAcd6K94c75J/4f8AtRQfXNFFJmgWuc80VvE0s8iRxqMs7tgAepqicc+0i20CdtO0yNLu/X/EJb4IfQ+Z9KyLW+IdX19ubVb6SdQcrH8qL9FG1BpvFftYt7bxLbhyNbmYbG5lU+GP8o2Lft9ayjVNUv8AVrprrUrua4mbu7ZCjyA6AegppjejtQeSPKrz7H733Ti4wscLc2zKQPMEMP2NUntmpvge6W04s0yZ+glxjzypAH3OBQX/ANo2jRaXfJq1rJGsd42JoGcKefs6/XuK6cCaU3EMAu52xYRyFcqd5WHUD0Hc+e3nWW3mo3evanLqWpFpJ5BzbbmMf0AdgNv971sXsf1pJ9E/g8uVuLMkpleXxIyc5x6E4P2oL9BDHBCsMKBI0GFVRgAV0pAc0jZwcUGZ+27WvB0m30SGTEt43iTD/wDNT0P1bH5GsYXfBGM+RFWT2k6j/EuNdQcPzJbv7uhB6cuxH55qu4K8nxbZ/Kg5yHmZQ2VAHTNeHCrgL+pr0cMzAHYHqaSRx35tsUCcinqTmivLOVJAwB5FmpKD69que0DXW4d4Xu72EgXBxFBn+ttgftuftVjrMvbuT/AtMGdjebj/AIGoMX5mkkaRmZnO7MxySe5JrqMgVzg6feunegO9BHbFKeo+hoPy/egGxjArwkjROksbcrxsGRvJgcivfeucnyfnQSqy2893cTo0tsJpA4VASAcZYbepNd21C40iS31DT5DHdQsHimkcZYeTDyIyCPLyrpw7tYyEbESbGmnIjrbMyKxe5QMSPm+LvQfQPB/EScS6LDfCCS2lIAlhkUjlb0J6qexp3xFqQ0fQb/UWGTbW7yKv9TAbD7nAp1aKFgRVAAAGABVT9rjFeB7vlJGZYgceXOKD5/ZnmlaSVuZ3Yszf1HuaWTPxghcN0pV/w0+tJN86/wCag55xGANtvLIFcZgx3HzEfFjvThu49KbSf4LfUUCBdvmcffNFd4wORdu1FB//2Q=="/>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4" name="Picture 10" descr="http://www.nndb.com/people/106/000026028/oshockl001p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68573" y="3356992"/>
            <a:ext cx="1429747" cy="17871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7697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34"/>
                                        </p:tgtEl>
                                        <p:attrNameLst>
                                          <p:attrName>style.visibility</p:attrName>
                                        </p:attrNameLst>
                                      </p:cBhvr>
                                      <p:to>
                                        <p:strVal val="visible"/>
                                      </p:to>
                                    </p:set>
                                    <p:animEffect transition="in" filter="fade">
                                      <p:cBhvr>
                                        <p:cTn id="15" dur="2000"/>
                                        <p:tgtEl>
                                          <p:spTgt spid="103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Liens avec les fournisseurs et les clients</a:t>
            </a:r>
            <a:endParaRPr lang="fr-FR" dirty="0"/>
          </a:p>
        </p:txBody>
      </p:sp>
      <p:sp>
        <p:nvSpPr>
          <p:cNvPr id="3" name="Espace réservé du contenu 2"/>
          <p:cNvSpPr>
            <a:spLocks noGrp="1"/>
          </p:cNvSpPr>
          <p:nvPr>
            <p:ph sz="quarter" idx="1"/>
          </p:nvPr>
        </p:nvSpPr>
        <p:spPr>
          <a:xfrm>
            <a:off x="457200" y="1600201"/>
            <a:ext cx="8219256" cy="4709119"/>
          </a:xfrm>
        </p:spPr>
        <p:txBody>
          <a:bodyPr>
            <a:normAutofit lnSpcReduction="10000"/>
          </a:bodyPr>
          <a:lstStyle/>
          <a:p>
            <a:r>
              <a:rPr lang="fr-FR" dirty="0" smtClean="0"/>
              <a:t>Intérêts</a:t>
            </a:r>
          </a:p>
          <a:p>
            <a:pPr lvl="1"/>
            <a:r>
              <a:rPr lang="fr-FR" dirty="0" smtClean="0"/>
              <a:t>Le partage des risques (ex. Airbus)</a:t>
            </a:r>
          </a:p>
          <a:p>
            <a:pPr lvl="1"/>
            <a:r>
              <a:rPr lang="fr-FR" dirty="0" smtClean="0"/>
              <a:t>La complémentarité des compétences / le recentrage sur les compétences clés</a:t>
            </a:r>
          </a:p>
          <a:p>
            <a:pPr lvl="1"/>
            <a:r>
              <a:rPr lang="fr-FR" dirty="0" smtClean="0"/>
              <a:t>La réponse aux besoins</a:t>
            </a:r>
          </a:p>
          <a:p>
            <a:r>
              <a:rPr lang="fr-FR" dirty="0" smtClean="0"/>
              <a:t>Pas nouveau… non plus</a:t>
            </a:r>
          </a:p>
          <a:p>
            <a:pPr lvl="1"/>
            <a:r>
              <a:rPr lang="fr-FR" dirty="0" smtClean="0"/>
              <a:t>Concept de </a:t>
            </a:r>
            <a:r>
              <a:rPr lang="fr-FR" dirty="0" err="1" smtClean="0"/>
              <a:t>codéveloppement</a:t>
            </a:r>
            <a:endParaRPr lang="fr-FR" dirty="0" smtClean="0"/>
          </a:p>
          <a:p>
            <a:pPr lvl="1"/>
            <a:r>
              <a:rPr lang="fr-FR" dirty="0" smtClean="0"/>
              <a:t>A été popularisé dès les années 1980 avec les politiques de qualité totale</a:t>
            </a:r>
          </a:p>
          <a:p>
            <a:r>
              <a:rPr lang="fr-FR" dirty="0" smtClean="0"/>
              <a:t>Problématiques</a:t>
            </a:r>
          </a:p>
          <a:p>
            <a:pPr lvl="1"/>
            <a:r>
              <a:rPr lang="fr-FR" dirty="0" smtClean="0"/>
              <a:t>Le risque de dépendance (technologique et économique)</a:t>
            </a:r>
          </a:p>
          <a:p>
            <a:pPr lvl="1"/>
            <a:r>
              <a:rPr lang="fr-FR" dirty="0" smtClean="0"/>
              <a:t>Les problématiques de PI</a:t>
            </a:r>
            <a:endParaRPr lang="fr-FR" dirty="0"/>
          </a:p>
        </p:txBody>
      </p:sp>
    </p:spTree>
    <p:extLst>
      <p:ext uri="{BB962C8B-B14F-4D97-AF65-F5344CB8AC3E}">
        <p14:creationId xmlns:p14="http://schemas.microsoft.com/office/powerpoint/2010/main" xmlns="" val="873313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L’intégration du client final</a:t>
            </a:r>
            <a:endParaRPr lang="fr-FR" dirty="0"/>
          </a:p>
        </p:txBody>
      </p:sp>
      <p:sp>
        <p:nvSpPr>
          <p:cNvPr id="3" name="Espace réservé du contenu 2"/>
          <p:cNvSpPr>
            <a:spLocks noGrp="1"/>
          </p:cNvSpPr>
          <p:nvPr>
            <p:ph sz="quarter" idx="1"/>
          </p:nvPr>
        </p:nvSpPr>
        <p:spPr/>
        <p:txBody>
          <a:bodyPr/>
          <a:lstStyle/>
          <a:p>
            <a:r>
              <a:rPr lang="fr-FR" dirty="0" smtClean="0"/>
              <a:t>Permet :</a:t>
            </a:r>
          </a:p>
          <a:p>
            <a:pPr lvl="1"/>
            <a:r>
              <a:rPr lang="fr-FR" dirty="0" smtClean="0"/>
              <a:t>D’avoir un produit adapté aux besoins</a:t>
            </a:r>
          </a:p>
          <a:p>
            <a:pPr lvl="1"/>
            <a:r>
              <a:rPr lang="fr-FR" dirty="0" smtClean="0"/>
              <a:t>De s’assurer de relais pour amorcer la diffusion</a:t>
            </a:r>
          </a:p>
          <a:p>
            <a:r>
              <a:rPr lang="fr-FR" dirty="0" smtClean="0"/>
              <a:t>Pas davantage nouveau…</a:t>
            </a:r>
          </a:p>
          <a:p>
            <a:endParaRPr lang="fr-FR" dirty="0" smtClean="0"/>
          </a:p>
        </p:txBody>
      </p:sp>
      <p:pic>
        <p:nvPicPr>
          <p:cNvPr id="4" name="Picture 4" descr="http://s263001491.onlinehome.fr/club-and-tee/wp-content/uploads/2009/06/sand_wedge_callaway_forged.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91680" y="4077072"/>
            <a:ext cx="2281436" cy="2281436"/>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2" descr="http://upload.wikimedia.org/wikipedia/commons/5/52/Gene_Sarazen.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96136" y="3384798"/>
            <a:ext cx="2378968" cy="297371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9508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20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L’intégration du client final</a:t>
            </a:r>
            <a:endParaRPr lang="fr-FR" dirty="0"/>
          </a:p>
        </p:txBody>
      </p:sp>
      <p:sp>
        <p:nvSpPr>
          <p:cNvPr id="3" name="Espace réservé du contenu 2"/>
          <p:cNvSpPr>
            <a:spLocks noGrp="1"/>
          </p:cNvSpPr>
          <p:nvPr>
            <p:ph sz="quarter" idx="1"/>
          </p:nvPr>
        </p:nvSpPr>
        <p:spPr/>
        <p:txBody>
          <a:bodyPr>
            <a:normAutofit/>
          </a:bodyPr>
          <a:lstStyle/>
          <a:p>
            <a:r>
              <a:rPr lang="fr-FR" dirty="0" smtClean="0"/>
              <a:t>Permet</a:t>
            </a:r>
          </a:p>
          <a:p>
            <a:pPr lvl="1"/>
            <a:r>
              <a:rPr lang="fr-FR" dirty="0" smtClean="0"/>
              <a:t>D’avoir un produit adapté aux besoins</a:t>
            </a:r>
          </a:p>
          <a:p>
            <a:pPr lvl="1"/>
            <a:r>
              <a:rPr lang="fr-FR" dirty="0" smtClean="0"/>
              <a:t>De s’assurer de relais pour amorcer la diffusion</a:t>
            </a:r>
          </a:p>
          <a:p>
            <a:r>
              <a:rPr lang="fr-FR" dirty="0" smtClean="0"/>
              <a:t>Pas davantage nouveau</a:t>
            </a:r>
          </a:p>
          <a:p>
            <a:r>
              <a:rPr lang="fr-FR" dirty="0"/>
              <a:t>L</a:t>
            </a:r>
            <a:r>
              <a:rPr lang="fr-FR" dirty="0" smtClean="0"/>
              <a:t>e recours aux consommateurs à grande échelle (</a:t>
            </a:r>
            <a:r>
              <a:rPr lang="fr-FR" dirty="0" err="1" smtClean="0"/>
              <a:t>crowdsourcing</a:t>
            </a:r>
            <a:r>
              <a:rPr lang="fr-FR" dirty="0" smtClean="0"/>
              <a:t>) l’est davantage</a:t>
            </a:r>
          </a:p>
          <a:p>
            <a:pPr lvl="1"/>
            <a:r>
              <a:rPr lang="fr-FR" dirty="0" smtClean="0"/>
              <a:t>Facilité par les nouvelles technologies</a:t>
            </a:r>
          </a:p>
          <a:p>
            <a:pPr lvl="1"/>
            <a:r>
              <a:rPr lang="fr-FR" dirty="0" smtClean="0"/>
              <a:t>Mais attention : on retrouve les mêmes problématiques que pour l’innovation participative… à une échelle supérieure</a:t>
            </a:r>
            <a:endParaRPr lang="fr-FR" dirty="0"/>
          </a:p>
        </p:txBody>
      </p:sp>
    </p:spTree>
    <p:extLst>
      <p:ext uri="{BB962C8B-B14F-4D97-AF65-F5344CB8AC3E}">
        <p14:creationId xmlns:p14="http://schemas.microsoft.com/office/powerpoint/2010/main" xmlns="" val="2789064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valorisation des projets</a:t>
            </a:r>
            <a:endParaRPr lang="fr-FR" dirty="0"/>
          </a:p>
        </p:txBody>
      </p:sp>
      <p:sp>
        <p:nvSpPr>
          <p:cNvPr id="3" name="Espace réservé du contenu 2"/>
          <p:cNvSpPr>
            <a:spLocks noGrp="1"/>
          </p:cNvSpPr>
          <p:nvPr>
            <p:ph sz="quarter" idx="1"/>
          </p:nvPr>
        </p:nvSpPr>
        <p:spPr>
          <a:xfrm>
            <a:off x="323528" y="1556792"/>
            <a:ext cx="8352928" cy="4968552"/>
          </a:xfrm>
        </p:spPr>
        <p:txBody>
          <a:bodyPr>
            <a:normAutofit fontScale="70000" lnSpcReduction="20000"/>
          </a:bodyPr>
          <a:lstStyle/>
          <a:p>
            <a:r>
              <a:rPr lang="fr-FR" sz="2900" dirty="0" smtClean="0"/>
              <a:t>C’est un aspect souvent un peu plus négligé lorsque l’on évoque l’open innovation</a:t>
            </a:r>
          </a:p>
          <a:p>
            <a:r>
              <a:rPr lang="fr-FR" sz="2900" dirty="0" smtClean="0"/>
              <a:t>L’intérêt principal est qu’il assouplit les termes des décisions « go – no go »</a:t>
            </a:r>
          </a:p>
          <a:p>
            <a:pPr lvl="1"/>
            <a:r>
              <a:rPr lang="fr-FR" sz="2900" dirty="0" smtClean="0"/>
              <a:t>On peut donner leur chance à plus de projets sous des formes diverses, réduisant les risques de passer à côté de « faux négatifs »</a:t>
            </a:r>
          </a:p>
          <a:p>
            <a:pPr lvl="1"/>
            <a:r>
              <a:rPr lang="fr-FR" sz="2900" dirty="0" smtClean="0"/>
              <a:t>On peut arrêter plus facilement les « faux positifs » en tentant de valoriser ceux qui peuvent avoir une valeur dans d’autres contextes</a:t>
            </a:r>
          </a:p>
          <a:p>
            <a:r>
              <a:rPr lang="fr-FR" dirty="0" smtClean="0"/>
              <a:t>Pas nouveau non plus </a:t>
            </a:r>
          </a:p>
          <a:p>
            <a:pPr lvl="1"/>
            <a:r>
              <a:rPr lang="fr-FR" sz="2900" dirty="0" smtClean="0"/>
              <a:t>De nombreux travaux sur l’</a:t>
            </a:r>
            <a:r>
              <a:rPr lang="fr-FR" sz="2900" dirty="0" err="1" smtClean="0"/>
              <a:t>intrapreneuriat</a:t>
            </a:r>
            <a:r>
              <a:rPr lang="fr-FR" sz="2900" dirty="0" smtClean="0"/>
              <a:t> et l’essaimage ont été publiés dans la deuxième moitié des années 1980</a:t>
            </a:r>
          </a:p>
          <a:p>
            <a:pPr lvl="1"/>
            <a:r>
              <a:rPr lang="fr-FR" sz="2900" dirty="0"/>
              <a:t>Dès 1986, </a:t>
            </a:r>
            <a:r>
              <a:rPr lang="fr-FR" sz="2900" dirty="0" err="1"/>
              <a:t>Teece</a:t>
            </a:r>
            <a:r>
              <a:rPr lang="fr-FR" sz="2900" dirty="0"/>
              <a:t> soulignait l’importance des actifs complémentaires dans la captation des bénéfices d’une innovation</a:t>
            </a:r>
          </a:p>
          <a:p>
            <a:pPr lvl="1"/>
            <a:r>
              <a:rPr lang="fr-FR" sz="2900" dirty="0" smtClean="0"/>
              <a:t>C’est un peu renouvelé avec des raisonnements en termes de modèle d’affaires (dont </a:t>
            </a:r>
            <a:r>
              <a:rPr lang="fr-FR" sz="2900" dirty="0" err="1" smtClean="0"/>
              <a:t>Chesbrough</a:t>
            </a:r>
            <a:r>
              <a:rPr lang="fr-FR" sz="2900" dirty="0" smtClean="0"/>
              <a:t> est un spécialiste reconnu)</a:t>
            </a:r>
          </a:p>
          <a:p>
            <a:r>
              <a:rPr lang="fr-FR" dirty="0" smtClean="0"/>
              <a:t>Problématiques</a:t>
            </a:r>
          </a:p>
          <a:p>
            <a:pPr lvl="1"/>
            <a:r>
              <a:rPr lang="fr-FR" sz="2900" dirty="0" smtClean="0"/>
              <a:t>La difficulté à faire se rencontrer offre et demande</a:t>
            </a:r>
          </a:p>
          <a:p>
            <a:pPr lvl="1"/>
            <a:r>
              <a:rPr lang="fr-FR" sz="2900" dirty="0" smtClean="0"/>
              <a:t>La forte association  d’une invention et d’un contexte d’application</a:t>
            </a:r>
          </a:p>
          <a:p>
            <a:pPr lvl="1"/>
            <a:r>
              <a:rPr lang="fr-FR" sz="2900" dirty="0" smtClean="0"/>
              <a:t>Les risques de fuites de savoir-faire</a:t>
            </a:r>
            <a:endParaRPr lang="fr-FR" sz="2900" dirty="0"/>
          </a:p>
        </p:txBody>
      </p:sp>
    </p:spTree>
    <p:extLst>
      <p:ext uri="{BB962C8B-B14F-4D97-AF65-F5344CB8AC3E}">
        <p14:creationId xmlns:p14="http://schemas.microsoft.com/office/powerpoint/2010/main" xmlns="" val="4038618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concept simple… et une mise en œuvre complexe</a:t>
            </a:r>
            <a:endParaRPr lang="fr-FR" dirty="0"/>
          </a:p>
        </p:txBody>
      </p:sp>
      <p:sp>
        <p:nvSpPr>
          <p:cNvPr id="3" name="Espace réservé du contenu 2"/>
          <p:cNvSpPr>
            <a:spLocks noGrp="1"/>
          </p:cNvSpPr>
          <p:nvPr>
            <p:ph sz="quarter" idx="1"/>
          </p:nvPr>
        </p:nvSpPr>
        <p:spPr/>
        <p:txBody>
          <a:bodyPr>
            <a:normAutofit/>
          </a:bodyPr>
          <a:lstStyle/>
          <a:p>
            <a:r>
              <a:rPr lang="fr-FR" dirty="0" smtClean="0"/>
              <a:t>Mérite : apporter une vision systémique à un ensemble d’évolutions convergentes</a:t>
            </a:r>
          </a:p>
          <a:p>
            <a:r>
              <a:rPr lang="fr-FR" dirty="0" smtClean="0"/>
              <a:t>Mais les discours et écrits sur la question portent essentiellement sur l’intérêt d’ouvrir son système d’innovation (le « pourquoi ? »)</a:t>
            </a:r>
          </a:p>
          <a:p>
            <a:r>
              <a:rPr lang="fr-FR" dirty="0" smtClean="0"/>
              <a:t>Alors que c’est largement dans la façon dont sont traitées les multiples problématiques soulevées (le « comment ? ») que se joue le succès ou non de ce type d’ouverture</a:t>
            </a:r>
            <a:endParaRPr lang="fr-FR" dirty="0"/>
          </a:p>
        </p:txBody>
      </p:sp>
    </p:spTree>
    <p:extLst>
      <p:ext uri="{BB962C8B-B14F-4D97-AF65-F5344CB8AC3E}">
        <p14:creationId xmlns:p14="http://schemas.microsoft.com/office/powerpoint/2010/main" xmlns="" val="2404416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rmAutofit fontScale="92500" lnSpcReduction="20000"/>
          </a:bodyPr>
          <a:lstStyle/>
          <a:p>
            <a:r>
              <a:rPr lang="fr-FR" dirty="0" smtClean="0"/>
              <a:t>Pascal Corbel</a:t>
            </a:r>
          </a:p>
          <a:p>
            <a:r>
              <a:rPr lang="fr-FR" dirty="0" smtClean="0"/>
              <a:t>Université de Versailles Saint-Quentin-en-Yvelines</a:t>
            </a:r>
          </a:p>
          <a:p>
            <a:r>
              <a:rPr lang="fr-FR" dirty="0" smtClean="0"/>
              <a:t>pascal.corbel@uvsq.fr</a:t>
            </a:r>
          </a:p>
          <a:p>
            <a:r>
              <a:rPr lang="fr-FR" dirty="0"/>
              <a:t>http://www.innopi.fr</a:t>
            </a:r>
            <a:r>
              <a:rPr lang="fr-FR" dirty="0" smtClean="0"/>
              <a:t>/ </a:t>
            </a:r>
          </a:p>
          <a:p>
            <a:endParaRPr lang="fr-FR" dirty="0"/>
          </a:p>
        </p:txBody>
      </p:sp>
      <p:sp>
        <p:nvSpPr>
          <p:cNvPr id="2" name="Titre 1"/>
          <p:cNvSpPr>
            <a:spLocks noGrp="1"/>
          </p:cNvSpPr>
          <p:nvPr>
            <p:ph type="ctrTitle"/>
          </p:nvPr>
        </p:nvSpPr>
        <p:spPr/>
        <p:txBody>
          <a:bodyPr/>
          <a:lstStyle/>
          <a:p>
            <a:r>
              <a:rPr lang="fr-FR" dirty="0" smtClean="0"/>
              <a:t>Open innovation : des paroles aux actes</a:t>
            </a:r>
            <a:endParaRPr lang="fr-FR" dirty="0"/>
          </a:p>
        </p:txBody>
      </p:sp>
      <p:pic>
        <p:nvPicPr>
          <p:cNvPr id="6" name="Picture 2" descr="C:\Users\François\Documents\ACTIF INTERNE\Finance\Entreprise\EURL HRM RIST\COMMUNICATION RIST\RIST CHARTES GRAPHIQUES\Bandeau RIST.JPG"/>
          <p:cNvPicPr>
            <a:picLocks noChangeAspect="1" noChangeArrowheads="1"/>
          </p:cNvPicPr>
          <p:nvPr/>
        </p:nvPicPr>
        <p:blipFill>
          <a:blip r:embed="rId2" cstate="print"/>
          <a:srcRect/>
          <a:stretch>
            <a:fillRect/>
          </a:stretch>
        </p:blipFill>
        <p:spPr bwMode="auto">
          <a:xfrm>
            <a:off x="323528" y="5076921"/>
            <a:ext cx="8352928" cy="1346200"/>
          </a:xfrm>
          <a:prstGeom prst="rect">
            <a:avLst/>
          </a:prstGeom>
          <a:noFill/>
        </p:spPr>
      </p:pic>
      <p:pic>
        <p:nvPicPr>
          <p:cNvPr id="5" name="Imag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60402" y="4719914"/>
            <a:ext cx="2479179" cy="1052183"/>
          </a:xfrm>
          <a:prstGeom prst="rect">
            <a:avLst/>
          </a:prstGeom>
        </p:spPr>
      </p:pic>
    </p:spTree>
    <p:extLst>
      <p:ext uri="{BB962C8B-B14F-4D97-AF65-F5344CB8AC3E}">
        <p14:creationId xmlns:p14="http://schemas.microsoft.com/office/powerpoint/2010/main" xmlns="" val="3327332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3192" y="186383"/>
            <a:ext cx="7772400" cy="1143000"/>
          </a:xfrm>
        </p:spPr>
        <p:txBody>
          <a:bodyPr/>
          <a:lstStyle/>
          <a:p>
            <a:r>
              <a:rPr lang="fr-FR" dirty="0" smtClean="0"/>
              <a:t>Un auteur de référence</a:t>
            </a:r>
            <a:endParaRPr lang="fr-FR" dirty="0"/>
          </a:p>
        </p:txBody>
      </p:sp>
      <p:sp>
        <p:nvSpPr>
          <p:cNvPr id="3" name="Espace réservé du contenu 2"/>
          <p:cNvSpPr>
            <a:spLocks noGrp="1"/>
          </p:cNvSpPr>
          <p:nvPr>
            <p:ph sz="quarter" idx="1"/>
          </p:nvPr>
        </p:nvSpPr>
        <p:spPr>
          <a:xfrm>
            <a:off x="395537" y="1357561"/>
            <a:ext cx="5671724" cy="2448273"/>
          </a:xfrm>
        </p:spPr>
        <p:txBody>
          <a:bodyPr>
            <a:normAutofit lnSpcReduction="10000"/>
          </a:bodyPr>
          <a:lstStyle/>
          <a:p>
            <a:r>
              <a:rPr lang="fr-FR" dirty="0" smtClean="0"/>
              <a:t>Henry </a:t>
            </a:r>
            <a:r>
              <a:rPr lang="fr-FR" dirty="0" err="1" smtClean="0"/>
              <a:t>Chesbrough</a:t>
            </a:r>
            <a:r>
              <a:rPr lang="fr-FR" dirty="0" smtClean="0"/>
              <a:t>, Professeur à la HBS, puis à Berkeley, après une dizaine d’années dans l’industrie des disques durs</a:t>
            </a:r>
          </a:p>
          <a:p>
            <a:r>
              <a:rPr lang="fr-FR" dirty="0" smtClean="0"/>
              <a:t>Il publie un ouvrage en 2003, exposant le fameux concept…</a:t>
            </a:r>
          </a:p>
          <a:p>
            <a:r>
              <a:rPr lang="fr-FR" dirty="0" smtClean="0"/>
              <a:t>Sur lequel il a su capitaliser</a:t>
            </a:r>
            <a:endParaRPr lang="fr-FR" dirty="0"/>
          </a:p>
        </p:txBody>
      </p:sp>
      <p:pic>
        <p:nvPicPr>
          <p:cNvPr id="1026" name="Picture 2" descr="http://www.openinnovation.net/wp-content/uploads/2010/09/Open-Innovation-2003-Book-Cover.jpe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444208" y="1340768"/>
            <a:ext cx="2131674" cy="3219872"/>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http://www.openinnovation.net/wp-content/uploads/2010/09/Open-Services-Innovation-Book-Cover.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62060" y="4128186"/>
            <a:ext cx="1605201" cy="2407801"/>
          </a:xfrm>
          <a:prstGeom prst="rect">
            <a:avLst/>
          </a:prstGeom>
          <a:noFill/>
          <a:extLst>
            <a:ext uri="{909E8E84-426E-40DD-AFC4-6F175D3DCCD1}">
              <a14:hiddenFill xmlns:a14="http://schemas.microsoft.com/office/drawing/2010/main" xmlns="">
                <a:solidFill>
                  <a:srgbClr val="FFFFFF"/>
                </a:solidFill>
              </a14:hiddenFill>
            </a:ext>
          </a:extLst>
        </p:spPr>
      </p:pic>
      <p:pic>
        <p:nvPicPr>
          <p:cNvPr id="1032" name="Picture 8" descr="http://www.openinnovation.net/wp-content/uploads/2010/09/Open-Business-Models-Book-Cover.jpe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483768" y="4128187"/>
            <a:ext cx="1595168" cy="2407801"/>
          </a:xfrm>
          <a:prstGeom prst="rect">
            <a:avLst/>
          </a:prstGeom>
          <a:noFill/>
          <a:extLst>
            <a:ext uri="{909E8E84-426E-40DD-AFC4-6F175D3DCCD1}">
              <a14:hiddenFill xmlns:a14="http://schemas.microsoft.com/office/drawing/2010/main" xmlns="">
                <a:solidFill>
                  <a:srgbClr val="FFFFFF"/>
                </a:solidFill>
              </a14:hiddenFill>
            </a:ext>
          </a:extLst>
        </p:spPr>
      </p:pic>
      <p:pic>
        <p:nvPicPr>
          <p:cNvPr id="1034" name="Picture 10" descr="http://www.openinnovation.net/wp-content/uploads/2010/09/Open-Innovation-Paradigm-Book-Cover.jpe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39552" y="4128186"/>
            <a:ext cx="1585682" cy="2392588"/>
          </a:xfrm>
          <a:prstGeom prst="rect">
            <a:avLst/>
          </a:prstGeom>
          <a:noFill/>
          <a:extLst>
            <a:ext uri="{909E8E84-426E-40DD-AFC4-6F175D3DCCD1}">
              <a14:hiddenFill xmlns:a14="http://schemas.microsoft.com/office/drawing/2010/main" xmlns="">
                <a:solidFill>
                  <a:srgbClr val="FFFFFF"/>
                </a:solidFill>
              </a14:hiddenFill>
            </a:ext>
          </a:extLst>
        </p:spPr>
      </p:pic>
      <p:pic>
        <p:nvPicPr>
          <p:cNvPr id="1036" name="Picture 12" descr="http://www.ideaconnection.com/blog/wp-content/uploads/2012/12/henry_chesbrough_main.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444208" y="4762908"/>
            <a:ext cx="2250604" cy="157891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5262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fade">
                                      <p:cBhvr>
                                        <p:cTn id="19" dur="2250"/>
                                        <p:tgtEl>
                                          <p:spTgt spid="1026"/>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034"/>
                                        </p:tgtEl>
                                        <p:attrNameLst>
                                          <p:attrName>style.visibility</p:attrName>
                                        </p:attrNameLst>
                                      </p:cBhvr>
                                      <p:to>
                                        <p:strVal val="visible"/>
                                      </p:to>
                                    </p:set>
                                    <p:animEffect transition="in" filter="fade">
                                      <p:cBhvr>
                                        <p:cTn id="28" dur="1500"/>
                                        <p:tgtEl>
                                          <p:spTgt spid="1034"/>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032"/>
                                        </p:tgtEl>
                                        <p:attrNameLst>
                                          <p:attrName>style.visibility</p:attrName>
                                        </p:attrNameLst>
                                      </p:cBhvr>
                                      <p:to>
                                        <p:strVal val="visible"/>
                                      </p:to>
                                    </p:set>
                                    <p:animEffect transition="in" filter="fade">
                                      <p:cBhvr>
                                        <p:cTn id="33" dur="1500"/>
                                        <p:tgtEl>
                                          <p:spTgt spid="103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028"/>
                                        </p:tgtEl>
                                        <p:attrNameLst>
                                          <p:attrName>style.visibility</p:attrName>
                                        </p:attrNameLst>
                                      </p:cBhvr>
                                      <p:to>
                                        <p:strVal val="visible"/>
                                      </p:to>
                                    </p:set>
                                    <p:animEffect transition="in" filter="fade">
                                      <p:cBhvr>
                                        <p:cTn id="38" dur="1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L’ancien paradigme</a:t>
            </a:r>
            <a:endParaRPr lang="fr-FR" dirty="0"/>
          </a:p>
        </p:txBody>
      </p:sp>
      <p:graphicFrame>
        <p:nvGraphicFramePr>
          <p:cNvPr id="5" name="Diagramme 4"/>
          <p:cNvGraphicFramePr/>
          <p:nvPr>
            <p:extLst>
              <p:ext uri="{D42A27DB-BD31-4B8C-83A1-F6EECF244321}">
                <p14:modId xmlns:p14="http://schemas.microsoft.com/office/powerpoint/2010/main" xmlns="" val="2426555967"/>
              </p:ext>
            </p:extLst>
          </p:nvPr>
        </p:nvGraphicFramePr>
        <p:xfrm>
          <a:off x="1187624" y="1628800"/>
          <a:ext cx="684076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510531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graphicEl>
                                              <a:dgm id="{125E129F-C9BB-4997-A0FC-BEC2EE18F516}"/>
                                            </p:graphicEl>
                                          </p:spTgt>
                                        </p:tgtEl>
                                        <p:attrNameLst>
                                          <p:attrName>style.visibility</p:attrName>
                                        </p:attrNameLst>
                                      </p:cBhvr>
                                      <p:to>
                                        <p:strVal val="visible"/>
                                      </p:to>
                                    </p:set>
                                    <p:animEffect transition="in" filter="wheel(1)">
                                      <p:cBhvr>
                                        <p:cTn id="7" dur="2000"/>
                                        <p:tgtEl>
                                          <p:spTgt spid="5">
                                            <p:graphicEl>
                                              <a:dgm id="{125E129F-C9BB-4997-A0FC-BEC2EE18F51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graphicEl>
                                              <a:dgm id="{1F1CBC7B-897C-466D-A17C-705B52241A19}"/>
                                            </p:graphicEl>
                                          </p:spTgt>
                                        </p:tgtEl>
                                        <p:attrNameLst>
                                          <p:attrName>style.visibility</p:attrName>
                                        </p:attrNameLst>
                                      </p:cBhvr>
                                      <p:to>
                                        <p:strVal val="visible"/>
                                      </p:to>
                                    </p:set>
                                    <p:animEffect transition="in" filter="wheel(1)">
                                      <p:cBhvr>
                                        <p:cTn id="12" dur="2000"/>
                                        <p:tgtEl>
                                          <p:spTgt spid="5">
                                            <p:graphicEl>
                                              <a:dgm id="{1F1CBC7B-897C-466D-A17C-705B52241A19}"/>
                                            </p:graphicEl>
                                          </p:spTgt>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5">
                                            <p:graphicEl>
                                              <a:dgm id="{CB184E4A-2E18-4662-9E61-2E227F4776C6}"/>
                                            </p:graphicEl>
                                          </p:spTgt>
                                        </p:tgtEl>
                                        <p:attrNameLst>
                                          <p:attrName>style.visibility</p:attrName>
                                        </p:attrNameLst>
                                      </p:cBhvr>
                                      <p:to>
                                        <p:strVal val="visible"/>
                                      </p:to>
                                    </p:set>
                                    <p:animEffect transition="in" filter="wheel(1)">
                                      <p:cBhvr>
                                        <p:cTn id="15" dur="2000"/>
                                        <p:tgtEl>
                                          <p:spTgt spid="5">
                                            <p:graphicEl>
                                              <a:dgm id="{CB184E4A-2E18-4662-9E61-2E227F4776C6}"/>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5">
                                            <p:graphicEl>
                                              <a:dgm id="{8C9F74E8-2DD1-4674-A987-624D9CE4A8D8}"/>
                                            </p:graphicEl>
                                          </p:spTgt>
                                        </p:tgtEl>
                                        <p:attrNameLst>
                                          <p:attrName>style.visibility</p:attrName>
                                        </p:attrNameLst>
                                      </p:cBhvr>
                                      <p:to>
                                        <p:strVal val="visible"/>
                                      </p:to>
                                    </p:set>
                                    <p:animEffect transition="in" filter="wheel(1)">
                                      <p:cBhvr>
                                        <p:cTn id="20" dur="2000"/>
                                        <p:tgtEl>
                                          <p:spTgt spid="5">
                                            <p:graphicEl>
                                              <a:dgm id="{8C9F74E8-2DD1-4674-A987-624D9CE4A8D8}"/>
                                            </p:graphicEl>
                                          </p:spTgt>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5">
                                            <p:graphicEl>
                                              <a:dgm id="{35A81114-8AEC-4C77-8A1A-20802A25E491}"/>
                                            </p:graphicEl>
                                          </p:spTgt>
                                        </p:tgtEl>
                                        <p:attrNameLst>
                                          <p:attrName>style.visibility</p:attrName>
                                        </p:attrNameLst>
                                      </p:cBhvr>
                                      <p:to>
                                        <p:strVal val="visible"/>
                                      </p:to>
                                    </p:set>
                                    <p:animEffect transition="in" filter="wheel(1)">
                                      <p:cBhvr>
                                        <p:cTn id="23" dur="2000"/>
                                        <p:tgtEl>
                                          <p:spTgt spid="5">
                                            <p:graphicEl>
                                              <a:dgm id="{35A81114-8AEC-4C77-8A1A-20802A25E491}"/>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5">
                                            <p:graphicEl>
                                              <a:dgm id="{5B1A2E39-901A-4E10-9801-AADE6D07F94B}"/>
                                            </p:graphicEl>
                                          </p:spTgt>
                                        </p:tgtEl>
                                        <p:attrNameLst>
                                          <p:attrName>style.visibility</p:attrName>
                                        </p:attrNameLst>
                                      </p:cBhvr>
                                      <p:to>
                                        <p:strVal val="visible"/>
                                      </p:to>
                                    </p:set>
                                    <p:animEffect transition="in" filter="wheel(1)">
                                      <p:cBhvr>
                                        <p:cTn id="28" dur="2000"/>
                                        <p:tgtEl>
                                          <p:spTgt spid="5">
                                            <p:graphicEl>
                                              <a:dgm id="{5B1A2E39-901A-4E10-9801-AADE6D07F94B}"/>
                                            </p:graphicEl>
                                          </p:spTgt>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5">
                                            <p:graphicEl>
                                              <a:dgm id="{05C1D85E-E337-4D85-B016-87F0B0F8A76B}"/>
                                            </p:graphicEl>
                                          </p:spTgt>
                                        </p:tgtEl>
                                        <p:attrNameLst>
                                          <p:attrName>style.visibility</p:attrName>
                                        </p:attrNameLst>
                                      </p:cBhvr>
                                      <p:to>
                                        <p:strVal val="visible"/>
                                      </p:to>
                                    </p:set>
                                    <p:animEffect transition="in" filter="wheel(1)">
                                      <p:cBhvr>
                                        <p:cTn id="31" dur="2000"/>
                                        <p:tgtEl>
                                          <p:spTgt spid="5">
                                            <p:graphicEl>
                                              <a:dgm id="{05C1D85E-E337-4D85-B016-87F0B0F8A76B}"/>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5">
                                            <p:graphicEl>
                                              <a:dgm id="{2EFC95AA-E7FA-4708-871E-540B23161B6C}"/>
                                            </p:graphicEl>
                                          </p:spTgt>
                                        </p:tgtEl>
                                        <p:attrNameLst>
                                          <p:attrName>style.visibility</p:attrName>
                                        </p:attrNameLst>
                                      </p:cBhvr>
                                      <p:to>
                                        <p:strVal val="visible"/>
                                      </p:to>
                                    </p:set>
                                    <p:animEffect transition="in" filter="wheel(1)">
                                      <p:cBhvr>
                                        <p:cTn id="36" dur="2000"/>
                                        <p:tgtEl>
                                          <p:spTgt spid="5">
                                            <p:graphicEl>
                                              <a:dgm id="{2EFC95AA-E7FA-4708-871E-540B23161B6C}"/>
                                            </p:graphicEl>
                                          </p:spTgt>
                                        </p:tgtEl>
                                      </p:cBhvr>
                                    </p:animEffect>
                                  </p:childTnLst>
                                </p:cTn>
                              </p:par>
                              <p:par>
                                <p:cTn id="37" presetID="21" presetClass="entr" presetSubtype="1" fill="hold" grpId="0" nodeType="withEffect">
                                  <p:stCondLst>
                                    <p:cond delay="0"/>
                                  </p:stCondLst>
                                  <p:childTnLst>
                                    <p:set>
                                      <p:cBhvr>
                                        <p:cTn id="38" dur="1" fill="hold">
                                          <p:stCondLst>
                                            <p:cond delay="0"/>
                                          </p:stCondLst>
                                        </p:cTn>
                                        <p:tgtEl>
                                          <p:spTgt spid="5">
                                            <p:graphicEl>
                                              <a:dgm id="{B40CAF68-64B2-4499-AF26-69B2C4F794EE}"/>
                                            </p:graphicEl>
                                          </p:spTgt>
                                        </p:tgtEl>
                                        <p:attrNameLst>
                                          <p:attrName>style.visibility</p:attrName>
                                        </p:attrNameLst>
                                      </p:cBhvr>
                                      <p:to>
                                        <p:strVal val="visible"/>
                                      </p:to>
                                    </p:set>
                                    <p:animEffect transition="in" filter="wheel(1)">
                                      <p:cBhvr>
                                        <p:cTn id="39" dur="2000"/>
                                        <p:tgtEl>
                                          <p:spTgt spid="5">
                                            <p:graphicEl>
                                              <a:dgm id="{B40CAF68-64B2-4499-AF26-69B2C4F794EE}"/>
                                            </p:graphicEl>
                                          </p:spTgt>
                                        </p:tgtEl>
                                      </p:cBhvr>
                                    </p:animEffect>
                                  </p:childTnLst>
                                </p:cTn>
                              </p:par>
                              <p:par>
                                <p:cTn id="40" presetID="21" presetClass="entr" presetSubtype="1" fill="hold" grpId="0" nodeType="withEffect">
                                  <p:stCondLst>
                                    <p:cond delay="0"/>
                                  </p:stCondLst>
                                  <p:childTnLst>
                                    <p:set>
                                      <p:cBhvr>
                                        <p:cTn id="41" dur="1" fill="hold">
                                          <p:stCondLst>
                                            <p:cond delay="0"/>
                                          </p:stCondLst>
                                        </p:cTn>
                                        <p:tgtEl>
                                          <p:spTgt spid="5">
                                            <p:graphicEl>
                                              <a:dgm id="{A5EC6F27-FD4A-4146-9D0A-E2733B2F36C7}"/>
                                            </p:graphicEl>
                                          </p:spTgt>
                                        </p:tgtEl>
                                        <p:attrNameLst>
                                          <p:attrName>style.visibility</p:attrName>
                                        </p:attrNameLst>
                                      </p:cBhvr>
                                      <p:to>
                                        <p:strVal val="visible"/>
                                      </p:to>
                                    </p:set>
                                    <p:animEffect transition="in" filter="wheel(1)">
                                      <p:cBhvr>
                                        <p:cTn id="42" dur="2000"/>
                                        <p:tgtEl>
                                          <p:spTgt spid="5">
                                            <p:graphicEl>
                                              <a:dgm id="{A5EC6F27-FD4A-4146-9D0A-E2733B2F36C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Mais ça, c’était avant…</a:t>
            </a:r>
            <a:endParaRPr lang="fr-FR" dirty="0"/>
          </a:p>
        </p:txBody>
      </p:sp>
      <p:sp>
        <p:nvSpPr>
          <p:cNvPr id="3" name="Espace réservé du contenu 2"/>
          <p:cNvSpPr>
            <a:spLocks noGrp="1"/>
          </p:cNvSpPr>
          <p:nvPr>
            <p:ph sz="quarter" idx="1"/>
          </p:nvPr>
        </p:nvSpPr>
        <p:spPr>
          <a:xfrm>
            <a:off x="457200" y="1600200"/>
            <a:ext cx="8291264" cy="4781128"/>
          </a:xfrm>
        </p:spPr>
        <p:txBody>
          <a:bodyPr>
            <a:normAutofit/>
          </a:bodyPr>
          <a:lstStyle/>
          <a:p>
            <a:r>
              <a:rPr lang="fr-FR" dirty="0" smtClean="0"/>
              <a:t>Plusieurs facteurs réduisent l’efficacité du précédent modèle</a:t>
            </a:r>
          </a:p>
          <a:p>
            <a:pPr lvl="1"/>
            <a:r>
              <a:rPr lang="fr-FR" dirty="0" smtClean="0"/>
              <a:t>L’augmentation de la rotation du personnel dans les entreprises high-tech</a:t>
            </a:r>
          </a:p>
          <a:p>
            <a:pPr lvl="1"/>
            <a:r>
              <a:rPr lang="fr-FR" dirty="0" smtClean="0"/>
              <a:t>Le développement du capital </a:t>
            </a:r>
            <a:r>
              <a:rPr lang="fr-FR" smtClean="0"/>
              <a:t>- risque</a:t>
            </a:r>
            <a:endParaRPr lang="fr-FR" dirty="0" smtClean="0"/>
          </a:p>
          <a:p>
            <a:pPr lvl="1"/>
            <a:r>
              <a:rPr lang="fr-FR" dirty="0" smtClean="0"/>
              <a:t>L’augmentation de la complexité des produits (besoin de compétences complémentaires)</a:t>
            </a:r>
          </a:p>
          <a:p>
            <a:r>
              <a:rPr lang="fr-FR" dirty="0" smtClean="0"/>
              <a:t>Tandis que d’autres ouvrent de nouvelles opportunités</a:t>
            </a:r>
          </a:p>
          <a:p>
            <a:pPr lvl="1"/>
            <a:r>
              <a:rPr lang="fr-FR" dirty="0" smtClean="0"/>
              <a:t>Le développement des pratiques de partenariat entre entreprises</a:t>
            </a:r>
          </a:p>
          <a:p>
            <a:pPr lvl="1"/>
            <a:r>
              <a:rPr lang="fr-FR" dirty="0" smtClean="0"/>
              <a:t>L’ouverture du monde académique vers l’entreprise</a:t>
            </a:r>
          </a:p>
          <a:p>
            <a:pPr lvl="1"/>
            <a:r>
              <a:rPr lang="fr-FR" dirty="0" smtClean="0"/>
              <a:t>Le développement des marchés de droits de PI</a:t>
            </a:r>
            <a:endParaRPr lang="fr-FR" dirty="0"/>
          </a:p>
        </p:txBody>
      </p:sp>
    </p:spTree>
    <p:extLst>
      <p:ext uri="{BB962C8B-B14F-4D97-AF65-F5344CB8AC3E}">
        <p14:creationId xmlns:p14="http://schemas.microsoft.com/office/powerpoint/2010/main" xmlns="" val="219852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caractéristiques d’un système d’innovation ouvert</a:t>
            </a:r>
            <a:endParaRPr lang="fr-FR" dirty="0"/>
          </a:p>
        </p:txBody>
      </p:sp>
      <p:sp>
        <p:nvSpPr>
          <p:cNvPr id="3" name="Espace réservé du contenu 2"/>
          <p:cNvSpPr>
            <a:spLocks noGrp="1"/>
          </p:cNvSpPr>
          <p:nvPr>
            <p:ph sz="quarter" idx="1"/>
          </p:nvPr>
        </p:nvSpPr>
        <p:spPr>
          <a:xfrm>
            <a:off x="457200" y="1600200"/>
            <a:ext cx="8291264" cy="4637112"/>
          </a:xfrm>
        </p:spPr>
        <p:txBody>
          <a:bodyPr>
            <a:normAutofit fontScale="85000" lnSpcReduction="20000"/>
          </a:bodyPr>
          <a:lstStyle/>
          <a:p>
            <a:r>
              <a:rPr lang="fr-FR" dirty="0"/>
              <a:t>Le concept d’innovation ouverte de </a:t>
            </a:r>
            <a:r>
              <a:rPr lang="fr-FR" dirty="0" err="1"/>
              <a:t>Chesbrough</a:t>
            </a:r>
            <a:r>
              <a:rPr lang="fr-FR" dirty="0"/>
              <a:t> </a:t>
            </a:r>
            <a:r>
              <a:rPr lang="fr-FR" dirty="0" smtClean="0"/>
              <a:t>implique l’acquisition de connaissances, d’idées </a:t>
            </a:r>
            <a:r>
              <a:rPr lang="fr-FR" dirty="0"/>
              <a:t>et </a:t>
            </a:r>
            <a:r>
              <a:rPr lang="fr-FR" dirty="0" smtClean="0"/>
              <a:t>de technologies à l’extérieur des services de R&amp;D de l’entreprise</a:t>
            </a:r>
          </a:p>
          <a:p>
            <a:r>
              <a:rPr lang="fr-FR" dirty="0" smtClean="0"/>
              <a:t>Cela passe notamment :</a:t>
            </a:r>
          </a:p>
          <a:p>
            <a:pPr lvl="1"/>
            <a:r>
              <a:rPr lang="fr-FR" dirty="0" smtClean="0"/>
              <a:t>Par une forte connexion à l’environnement (importance des réseaux)</a:t>
            </a:r>
          </a:p>
          <a:p>
            <a:pPr lvl="1"/>
            <a:r>
              <a:rPr lang="fr-FR" dirty="0" smtClean="0"/>
              <a:t>Par la capacité à nouer des partenariats</a:t>
            </a:r>
          </a:p>
          <a:p>
            <a:pPr lvl="1"/>
            <a:r>
              <a:rPr lang="fr-FR" dirty="0" smtClean="0"/>
              <a:t>Par la capacité à intégrer et exploiter ces connaissances externes</a:t>
            </a:r>
            <a:endParaRPr lang="fr-FR" dirty="0"/>
          </a:p>
          <a:p>
            <a:r>
              <a:rPr lang="fr-FR" dirty="0"/>
              <a:t>Il concerne également la gestion du portefeuille des projets :</a:t>
            </a:r>
          </a:p>
          <a:p>
            <a:pPr lvl="1"/>
            <a:r>
              <a:rPr lang="fr-FR" dirty="0"/>
              <a:t>Projets non lancés car nécessitant des ressources trop importantes ou décalés par rapport </a:t>
            </a:r>
            <a:r>
              <a:rPr lang="fr-FR" dirty="0" smtClean="0"/>
              <a:t>au modèle d’affaires de l’entreprise</a:t>
            </a:r>
            <a:endParaRPr lang="fr-FR" dirty="0"/>
          </a:p>
          <a:p>
            <a:pPr lvl="1"/>
            <a:r>
              <a:rPr lang="fr-FR" dirty="0"/>
              <a:t>Projets abandonnés </a:t>
            </a:r>
          </a:p>
          <a:p>
            <a:r>
              <a:rPr lang="fr-FR" dirty="0"/>
              <a:t>Selon lui, ces projets doivent pouvoir faire l’objet d’une valorisation, notamment au travers de licences</a:t>
            </a:r>
          </a:p>
          <a:p>
            <a:r>
              <a:rPr lang="fr-FR" dirty="0"/>
              <a:t>D’où le passage d’une logique d’entonnoir fermé à un entonnoir ouvert (ou « poreux » selon l’expression d’Y. Bonhomme</a:t>
            </a:r>
            <a:r>
              <a:rPr lang="fr-FR" dirty="0" smtClean="0"/>
              <a:t>)</a:t>
            </a:r>
            <a:endParaRPr lang="fr-FR" dirty="0"/>
          </a:p>
        </p:txBody>
      </p:sp>
    </p:spTree>
    <p:extLst>
      <p:ext uri="{BB962C8B-B14F-4D97-AF65-F5344CB8AC3E}">
        <p14:creationId xmlns:p14="http://schemas.microsoft.com/office/powerpoint/2010/main" xmlns="" val="962670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L’entonnoir</a:t>
            </a:r>
            <a:endParaRPr lang="fr-FR" dirty="0"/>
          </a:p>
        </p:txBody>
      </p:sp>
      <p:sp>
        <p:nvSpPr>
          <p:cNvPr id="158749" name="Rectangle 2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3" name="Group 1"/>
          <p:cNvGrpSpPr>
            <a:grpSpLocks noChangeAspect="1"/>
          </p:cNvGrpSpPr>
          <p:nvPr/>
        </p:nvGrpSpPr>
        <p:grpSpPr bwMode="auto">
          <a:xfrm>
            <a:off x="548594" y="1735918"/>
            <a:ext cx="8143932" cy="4397723"/>
            <a:chOff x="2199" y="818"/>
            <a:chExt cx="7200" cy="3888"/>
          </a:xfrm>
        </p:grpSpPr>
        <p:sp>
          <p:nvSpPr>
            <p:cNvPr id="158748" name="AutoShape 28"/>
            <p:cNvSpPr>
              <a:spLocks noChangeAspect="1" noChangeArrowheads="1" noTextEdit="1"/>
            </p:cNvSpPr>
            <p:nvPr/>
          </p:nvSpPr>
          <p:spPr bwMode="auto">
            <a:xfrm>
              <a:off x="2199" y="818"/>
              <a:ext cx="7200" cy="38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8747" name="Line 27"/>
            <p:cNvSpPr>
              <a:spLocks noChangeShapeType="1"/>
            </p:cNvSpPr>
            <p:nvPr/>
          </p:nvSpPr>
          <p:spPr bwMode="auto">
            <a:xfrm flipV="1">
              <a:off x="2631" y="3554"/>
              <a:ext cx="6480" cy="1152"/>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46" name="Line 26"/>
            <p:cNvSpPr>
              <a:spLocks noChangeShapeType="1"/>
            </p:cNvSpPr>
            <p:nvPr/>
          </p:nvSpPr>
          <p:spPr bwMode="auto">
            <a:xfrm>
              <a:off x="2631" y="1538"/>
              <a:ext cx="6480" cy="1008"/>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45" name="Text Box 25"/>
            <p:cNvSpPr txBox="1">
              <a:spLocks noChangeArrowheads="1"/>
            </p:cNvSpPr>
            <p:nvPr/>
          </p:nvSpPr>
          <p:spPr bwMode="auto">
            <a:xfrm>
              <a:off x="2631" y="962"/>
              <a:ext cx="6336" cy="432"/>
            </a:xfrm>
            <a:prstGeom prst="rect">
              <a:avLst/>
            </a:prstGeom>
            <a:solidFill>
              <a:srgbClr val="FFFFFF">
                <a:alpha val="0"/>
              </a:srgbClr>
            </a:solid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effectLst/>
                  <a:latin typeface="Times New Roman" pitchFamily="18" charset="0"/>
                  <a:ea typeface="Times New Roman" pitchFamily="18" charset="0"/>
                </a:rPr>
                <a:t>Phase 1 </a:t>
              </a:r>
              <a:r>
                <a:rPr kumimoji="0" lang="fr-FR" sz="1200" b="0" i="0" u="none" strike="noStrike" cap="none" normalizeH="0" baseline="0" dirty="0" smtClean="0">
                  <a:ln>
                    <a:noFill/>
                  </a:ln>
                  <a:effectLst/>
                  <a:latin typeface="Times New Roman" pitchFamily="18" charset="0"/>
                  <a:ea typeface="Times New Roman" pitchFamily="18" charset="0"/>
                </a:rPr>
                <a:t>		</a:t>
              </a:r>
              <a:r>
                <a:rPr kumimoji="0" lang="fr-FR" sz="1600" b="0" i="0" u="none" strike="noStrike" cap="none" normalizeH="0" baseline="0" dirty="0" smtClean="0">
                  <a:ln>
                    <a:noFill/>
                  </a:ln>
                  <a:effectLst/>
                  <a:latin typeface="Times New Roman" pitchFamily="18" charset="0"/>
                  <a:ea typeface="Times New Roman" pitchFamily="18" charset="0"/>
                </a:rPr>
                <a:t>Phase 2</a:t>
              </a:r>
              <a:r>
                <a:rPr kumimoji="0" lang="fr-FR" sz="1200" b="0" i="0" u="none" strike="noStrike" cap="none" normalizeH="0" baseline="0" dirty="0" smtClean="0">
                  <a:ln>
                    <a:noFill/>
                  </a:ln>
                  <a:effectLst/>
                  <a:latin typeface="Times New Roman" pitchFamily="18" charset="0"/>
                  <a:ea typeface="Times New Roman" pitchFamily="18" charset="0"/>
                </a:rPr>
                <a:t>		</a:t>
              </a:r>
              <a:r>
                <a:rPr kumimoji="0" lang="fr-FR" sz="1600" b="0" i="0" u="none" strike="noStrike" cap="none" normalizeH="0" baseline="0" dirty="0" smtClean="0">
                  <a:ln>
                    <a:noFill/>
                  </a:ln>
                  <a:effectLst/>
                  <a:latin typeface="Times New Roman" pitchFamily="18" charset="0"/>
                  <a:ea typeface="Times New Roman" pitchFamily="18" charset="0"/>
                </a:rPr>
                <a:t>Phase 3</a:t>
              </a:r>
              <a:r>
                <a:rPr kumimoji="0" lang="fr-FR" sz="1200" b="0" i="0" u="none" strike="noStrike" cap="none" normalizeH="0" baseline="0" dirty="0" smtClean="0">
                  <a:ln>
                    <a:noFill/>
                  </a:ln>
                  <a:effectLst/>
                  <a:latin typeface="Times New Roman" pitchFamily="18" charset="0"/>
                  <a:ea typeface="Times New Roman" pitchFamily="18" charset="0"/>
                </a:rPr>
                <a:t>		</a:t>
              </a:r>
              <a:r>
                <a:rPr kumimoji="0" lang="fr-FR" sz="1600" b="0" i="0" u="none" strike="noStrike" cap="none" normalizeH="0" baseline="0" dirty="0" smtClean="0">
                  <a:ln>
                    <a:noFill/>
                  </a:ln>
                  <a:effectLst/>
                  <a:latin typeface="Times New Roman" pitchFamily="18" charset="0"/>
                  <a:ea typeface="Times New Roman" pitchFamily="18" charset="0"/>
                </a:rPr>
                <a:t>Phase 4</a:t>
              </a:r>
              <a:endParaRPr kumimoji="0" lang="fr-FR" sz="3200" b="0" i="0" u="none" strike="noStrike" cap="none" normalizeH="0" baseline="0" dirty="0" smtClean="0">
                <a:ln>
                  <a:noFill/>
                </a:ln>
                <a:effectLst/>
                <a:latin typeface="Times New Roman" pitchFamily="18" charset="0"/>
              </a:endParaRPr>
            </a:p>
          </p:txBody>
        </p:sp>
        <p:sp>
          <p:nvSpPr>
            <p:cNvPr id="158744" name="Oval 24"/>
            <p:cNvSpPr>
              <a:spLocks noChangeArrowheads="1"/>
            </p:cNvSpPr>
            <p:nvPr/>
          </p:nvSpPr>
          <p:spPr bwMode="auto">
            <a:xfrm>
              <a:off x="2919" y="1970"/>
              <a:ext cx="288" cy="288"/>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43" name="Oval 23"/>
            <p:cNvSpPr>
              <a:spLocks noChangeArrowheads="1"/>
            </p:cNvSpPr>
            <p:nvPr/>
          </p:nvSpPr>
          <p:spPr bwMode="auto">
            <a:xfrm>
              <a:off x="2919" y="2978"/>
              <a:ext cx="144" cy="144"/>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42" name="Oval 22"/>
            <p:cNvSpPr>
              <a:spLocks noChangeArrowheads="1"/>
            </p:cNvSpPr>
            <p:nvPr/>
          </p:nvSpPr>
          <p:spPr bwMode="auto">
            <a:xfrm>
              <a:off x="3639" y="2402"/>
              <a:ext cx="144" cy="144"/>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41" name="Oval 21"/>
            <p:cNvSpPr>
              <a:spLocks noChangeArrowheads="1"/>
            </p:cNvSpPr>
            <p:nvPr/>
          </p:nvSpPr>
          <p:spPr bwMode="auto">
            <a:xfrm>
              <a:off x="3207" y="3410"/>
              <a:ext cx="144" cy="144"/>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40" name="Oval 20"/>
            <p:cNvSpPr>
              <a:spLocks noChangeArrowheads="1"/>
            </p:cNvSpPr>
            <p:nvPr/>
          </p:nvSpPr>
          <p:spPr bwMode="auto">
            <a:xfrm>
              <a:off x="3351" y="2690"/>
              <a:ext cx="432" cy="432"/>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39" name="Oval 19"/>
            <p:cNvSpPr>
              <a:spLocks noChangeArrowheads="1"/>
            </p:cNvSpPr>
            <p:nvPr/>
          </p:nvSpPr>
          <p:spPr bwMode="auto">
            <a:xfrm>
              <a:off x="3495" y="3698"/>
              <a:ext cx="288" cy="288"/>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38" name="Oval 18"/>
            <p:cNvSpPr>
              <a:spLocks noChangeArrowheads="1"/>
            </p:cNvSpPr>
            <p:nvPr/>
          </p:nvSpPr>
          <p:spPr bwMode="auto">
            <a:xfrm>
              <a:off x="2775" y="3698"/>
              <a:ext cx="288" cy="288"/>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37" name="Oval 17"/>
            <p:cNvSpPr>
              <a:spLocks noChangeArrowheads="1"/>
            </p:cNvSpPr>
            <p:nvPr/>
          </p:nvSpPr>
          <p:spPr bwMode="auto">
            <a:xfrm>
              <a:off x="4215" y="2978"/>
              <a:ext cx="432" cy="432"/>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36" name="Oval 16"/>
            <p:cNvSpPr>
              <a:spLocks noChangeArrowheads="1"/>
            </p:cNvSpPr>
            <p:nvPr/>
          </p:nvSpPr>
          <p:spPr bwMode="auto">
            <a:xfrm>
              <a:off x="5079" y="2546"/>
              <a:ext cx="432" cy="432"/>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35" name="Oval 15"/>
            <p:cNvSpPr>
              <a:spLocks noChangeArrowheads="1"/>
            </p:cNvSpPr>
            <p:nvPr/>
          </p:nvSpPr>
          <p:spPr bwMode="auto">
            <a:xfrm>
              <a:off x="4503" y="2402"/>
              <a:ext cx="288" cy="288"/>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34" name="Oval 14"/>
            <p:cNvSpPr>
              <a:spLocks noChangeArrowheads="1"/>
            </p:cNvSpPr>
            <p:nvPr/>
          </p:nvSpPr>
          <p:spPr bwMode="auto">
            <a:xfrm>
              <a:off x="5079" y="3698"/>
              <a:ext cx="144" cy="144"/>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33" name="Oval 13"/>
            <p:cNvSpPr>
              <a:spLocks noChangeArrowheads="1"/>
            </p:cNvSpPr>
            <p:nvPr/>
          </p:nvSpPr>
          <p:spPr bwMode="auto">
            <a:xfrm>
              <a:off x="4503" y="3698"/>
              <a:ext cx="432" cy="432"/>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32" name="Oval 12"/>
            <p:cNvSpPr>
              <a:spLocks noChangeArrowheads="1"/>
            </p:cNvSpPr>
            <p:nvPr/>
          </p:nvSpPr>
          <p:spPr bwMode="auto">
            <a:xfrm>
              <a:off x="6231" y="2546"/>
              <a:ext cx="576" cy="576"/>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31" name="Oval 11"/>
            <p:cNvSpPr>
              <a:spLocks noChangeArrowheads="1"/>
            </p:cNvSpPr>
            <p:nvPr/>
          </p:nvSpPr>
          <p:spPr bwMode="auto">
            <a:xfrm>
              <a:off x="5655" y="3122"/>
              <a:ext cx="576" cy="576"/>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30" name="Oval 10"/>
            <p:cNvSpPr>
              <a:spLocks noChangeArrowheads="1"/>
            </p:cNvSpPr>
            <p:nvPr/>
          </p:nvSpPr>
          <p:spPr bwMode="auto">
            <a:xfrm>
              <a:off x="7095" y="3266"/>
              <a:ext cx="288" cy="288"/>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29" name="Oval 9"/>
            <p:cNvSpPr>
              <a:spLocks noChangeArrowheads="1"/>
            </p:cNvSpPr>
            <p:nvPr/>
          </p:nvSpPr>
          <p:spPr bwMode="auto">
            <a:xfrm>
              <a:off x="8103" y="2690"/>
              <a:ext cx="720" cy="720"/>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28" name="Oval 8"/>
            <p:cNvSpPr>
              <a:spLocks noChangeArrowheads="1"/>
            </p:cNvSpPr>
            <p:nvPr/>
          </p:nvSpPr>
          <p:spPr bwMode="auto">
            <a:xfrm>
              <a:off x="7239" y="2546"/>
              <a:ext cx="576" cy="576"/>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27" name="Oval 7"/>
            <p:cNvSpPr>
              <a:spLocks noChangeArrowheads="1"/>
            </p:cNvSpPr>
            <p:nvPr/>
          </p:nvSpPr>
          <p:spPr bwMode="auto">
            <a:xfrm>
              <a:off x="4071" y="4130"/>
              <a:ext cx="144" cy="144"/>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26" name="Oval 6"/>
            <p:cNvSpPr>
              <a:spLocks noChangeArrowheads="1"/>
            </p:cNvSpPr>
            <p:nvPr/>
          </p:nvSpPr>
          <p:spPr bwMode="auto">
            <a:xfrm>
              <a:off x="3207" y="4130"/>
              <a:ext cx="288" cy="288"/>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25" name="Oval 5"/>
            <p:cNvSpPr>
              <a:spLocks noChangeArrowheads="1"/>
            </p:cNvSpPr>
            <p:nvPr/>
          </p:nvSpPr>
          <p:spPr bwMode="auto">
            <a:xfrm>
              <a:off x="3927" y="1970"/>
              <a:ext cx="288" cy="288"/>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24" name="Line 4"/>
            <p:cNvSpPr>
              <a:spLocks noChangeShapeType="1"/>
            </p:cNvSpPr>
            <p:nvPr/>
          </p:nvSpPr>
          <p:spPr bwMode="auto">
            <a:xfrm>
              <a:off x="3898" y="818"/>
              <a:ext cx="0" cy="3888"/>
            </a:xfrm>
            <a:prstGeom prst="line">
              <a:avLst/>
            </a:prstGeom>
            <a:noFill/>
            <a:ln w="6350">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23" name="Line 3"/>
            <p:cNvSpPr>
              <a:spLocks noChangeShapeType="1"/>
            </p:cNvSpPr>
            <p:nvPr/>
          </p:nvSpPr>
          <p:spPr bwMode="auto">
            <a:xfrm>
              <a:off x="5511" y="818"/>
              <a:ext cx="1" cy="3888"/>
            </a:xfrm>
            <a:prstGeom prst="line">
              <a:avLst/>
            </a:prstGeom>
            <a:noFill/>
            <a:ln w="6350">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22" name="Line 2"/>
            <p:cNvSpPr>
              <a:spLocks noChangeShapeType="1"/>
            </p:cNvSpPr>
            <p:nvPr/>
          </p:nvSpPr>
          <p:spPr bwMode="auto">
            <a:xfrm>
              <a:off x="7210" y="818"/>
              <a:ext cx="0" cy="3888"/>
            </a:xfrm>
            <a:prstGeom prst="line">
              <a:avLst/>
            </a:prstGeom>
            <a:noFill/>
            <a:ln w="6350">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a:p>
          </p:txBody>
        </p:sp>
      </p:grpSp>
    </p:spTree>
    <p:extLst>
      <p:ext uri="{BB962C8B-B14F-4D97-AF65-F5344CB8AC3E}">
        <p14:creationId xmlns:p14="http://schemas.microsoft.com/office/powerpoint/2010/main" xmlns="" val="757980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Entonnoir et processus ouvert</a:t>
            </a:r>
            <a:endParaRPr lang="fr-FR" dirty="0"/>
          </a:p>
        </p:txBody>
      </p:sp>
      <p:sp>
        <p:nvSpPr>
          <p:cNvPr id="158749" name="Rectangle 2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3" name="Group 1"/>
          <p:cNvGrpSpPr>
            <a:grpSpLocks noChangeAspect="1"/>
          </p:cNvGrpSpPr>
          <p:nvPr/>
        </p:nvGrpSpPr>
        <p:grpSpPr bwMode="auto">
          <a:xfrm>
            <a:off x="363805" y="1723175"/>
            <a:ext cx="8143932" cy="4397723"/>
            <a:chOff x="2199" y="818"/>
            <a:chExt cx="7200" cy="3888"/>
          </a:xfrm>
        </p:grpSpPr>
        <p:sp>
          <p:nvSpPr>
            <p:cNvPr id="158748" name="AutoShape 28"/>
            <p:cNvSpPr>
              <a:spLocks noChangeAspect="1" noChangeArrowheads="1" noTextEdit="1"/>
            </p:cNvSpPr>
            <p:nvPr/>
          </p:nvSpPr>
          <p:spPr bwMode="auto">
            <a:xfrm>
              <a:off x="2199" y="818"/>
              <a:ext cx="7200" cy="38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8747" name="Line 27"/>
            <p:cNvSpPr>
              <a:spLocks noChangeShapeType="1"/>
            </p:cNvSpPr>
            <p:nvPr/>
          </p:nvSpPr>
          <p:spPr bwMode="auto">
            <a:xfrm flipV="1">
              <a:off x="2631" y="3554"/>
              <a:ext cx="6480" cy="1152"/>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46" name="Line 26"/>
            <p:cNvSpPr>
              <a:spLocks noChangeShapeType="1"/>
            </p:cNvSpPr>
            <p:nvPr/>
          </p:nvSpPr>
          <p:spPr bwMode="auto">
            <a:xfrm>
              <a:off x="2631" y="1538"/>
              <a:ext cx="6480" cy="1008"/>
            </a:xfrm>
            <a:prstGeom prst="line">
              <a:avLst/>
            </a:prstGeom>
            <a:no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45" name="Text Box 25"/>
            <p:cNvSpPr txBox="1">
              <a:spLocks noChangeArrowheads="1"/>
            </p:cNvSpPr>
            <p:nvPr/>
          </p:nvSpPr>
          <p:spPr bwMode="auto">
            <a:xfrm>
              <a:off x="2631" y="962"/>
              <a:ext cx="6336" cy="432"/>
            </a:xfrm>
            <a:prstGeom prst="rect">
              <a:avLst/>
            </a:prstGeom>
            <a:solidFill>
              <a:srgbClr val="FFFFFF">
                <a:alpha val="0"/>
              </a:srgbClr>
            </a:solid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Times New Roman" pitchFamily="18" charset="0"/>
                </a:rPr>
                <a:t>Phase 1 </a:t>
              </a:r>
              <a:r>
                <a:rPr kumimoji="0" lang="fr-FR" sz="12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fr-FR" sz="1600" b="0" i="0" u="none" strike="noStrike" cap="none" normalizeH="0" baseline="0" dirty="0" smtClean="0">
                  <a:ln>
                    <a:noFill/>
                  </a:ln>
                  <a:solidFill>
                    <a:schemeClr val="tx1"/>
                  </a:solidFill>
                  <a:effectLst/>
                  <a:latin typeface="Times New Roman" pitchFamily="18" charset="0"/>
                  <a:ea typeface="Times New Roman" pitchFamily="18" charset="0"/>
                </a:rPr>
                <a:t>Phase 2</a:t>
              </a:r>
              <a:r>
                <a:rPr kumimoji="0" lang="fr-FR" sz="12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fr-FR" sz="1600" b="0" i="0" u="none" strike="noStrike" cap="none" normalizeH="0" baseline="0" dirty="0" smtClean="0">
                  <a:ln>
                    <a:noFill/>
                  </a:ln>
                  <a:solidFill>
                    <a:schemeClr val="tx1"/>
                  </a:solidFill>
                  <a:effectLst/>
                  <a:latin typeface="Times New Roman" pitchFamily="18" charset="0"/>
                  <a:ea typeface="Times New Roman" pitchFamily="18" charset="0"/>
                </a:rPr>
                <a:t>Phase 3</a:t>
              </a:r>
              <a:r>
                <a:rPr kumimoji="0" lang="fr-FR" sz="12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fr-FR" sz="1600" b="0" i="0" u="none" strike="noStrike" cap="none" normalizeH="0" baseline="0" dirty="0" smtClean="0">
                  <a:ln>
                    <a:noFill/>
                  </a:ln>
                  <a:solidFill>
                    <a:schemeClr val="tx1"/>
                  </a:solidFill>
                  <a:effectLst/>
                  <a:latin typeface="Times New Roman" pitchFamily="18" charset="0"/>
                  <a:ea typeface="Times New Roman" pitchFamily="18" charset="0"/>
                </a:rPr>
                <a:t>Phase 4</a:t>
              </a:r>
              <a:endParaRPr kumimoji="0" lang="fr-FR" sz="3200" b="0" i="0" u="none" strike="noStrike" cap="none" normalizeH="0" baseline="0" dirty="0" smtClean="0">
                <a:ln>
                  <a:noFill/>
                </a:ln>
                <a:solidFill>
                  <a:schemeClr val="tx1"/>
                </a:solidFill>
                <a:effectLst/>
                <a:latin typeface="Times New Roman" pitchFamily="18" charset="0"/>
              </a:endParaRPr>
            </a:p>
          </p:txBody>
        </p:sp>
        <p:sp>
          <p:nvSpPr>
            <p:cNvPr id="158744" name="Oval 24"/>
            <p:cNvSpPr>
              <a:spLocks noChangeArrowheads="1"/>
            </p:cNvSpPr>
            <p:nvPr/>
          </p:nvSpPr>
          <p:spPr bwMode="auto">
            <a:xfrm>
              <a:off x="2919" y="1970"/>
              <a:ext cx="288" cy="288"/>
            </a:xfrm>
            <a:prstGeom prst="ellipse">
              <a:avLst/>
            </a:prstGeom>
            <a:solidFill>
              <a:schemeClr val="bg2"/>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43" name="Oval 23"/>
            <p:cNvSpPr>
              <a:spLocks noChangeArrowheads="1"/>
            </p:cNvSpPr>
            <p:nvPr/>
          </p:nvSpPr>
          <p:spPr bwMode="auto">
            <a:xfrm>
              <a:off x="2919" y="2978"/>
              <a:ext cx="144" cy="144"/>
            </a:xfrm>
            <a:prstGeom prst="ellipse">
              <a:avLst/>
            </a:prstGeom>
            <a:solidFill>
              <a:schemeClr val="bg2"/>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42" name="Oval 22"/>
            <p:cNvSpPr>
              <a:spLocks noChangeArrowheads="1"/>
            </p:cNvSpPr>
            <p:nvPr/>
          </p:nvSpPr>
          <p:spPr bwMode="auto">
            <a:xfrm>
              <a:off x="3639" y="2402"/>
              <a:ext cx="144" cy="144"/>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41" name="Oval 21"/>
            <p:cNvSpPr>
              <a:spLocks noChangeArrowheads="1"/>
            </p:cNvSpPr>
            <p:nvPr/>
          </p:nvSpPr>
          <p:spPr bwMode="auto">
            <a:xfrm>
              <a:off x="3207" y="3410"/>
              <a:ext cx="144" cy="144"/>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40" name="Oval 20"/>
            <p:cNvSpPr>
              <a:spLocks noChangeArrowheads="1"/>
            </p:cNvSpPr>
            <p:nvPr/>
          </p:nvSpPr>
          <p:spPr bwMode="auto">
            <a:xfrm>
              <a:off x="3351" y="2690"/>
              <a:ext cx="432" cy="432"/>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39" name="Oval 19"/>
            <p:cNvSpPr>
              <a:spLocks noChangeArrowheads="1"/>
            </p:cNvSpPr>
            <p:nvPr/>
          </p:nvSpPr>
          <p:spPr bwMode="auto">
            <a:xfrm>
              <a:off x="3588" y="3660"/>
              <a:ext cx="288" cy="288"/>
            </a:xfrm>
            <a:prstGeom prst="ellipse">
              <a:avLst/>
            </a:prstGeom>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38" name="Oval 18"/>
            <p:cNvSpPr>
              <a:spLocks noChangeArrowheads="1"/>
            </p:cNvSpPr>
            <p:nvPr/>
          </p:nvSpPr>
          <p:spPr bwMode="auto">
            <a:xfrm>
              <a:off x="2775" y="3698"/>
              <a:ext cx="288" cy="288"/>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37" name="Oval 17"/>
            <p:cNvSpPr>
              <a:spLocks noChangeArrowheads="1"/>
            </p:cNvSpPr>
            <p:nvPr/>
          </p:nvSpPr>
          <p:spPr bwMode="auto">
            <a:xfrm>
              <a:off x="4215" y="2978"/>
              <a:ext cx="432" cy="432"/>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36" name="Oval 16"/>
            <p:cNvSpPr>
              <a:spLocks noChangeArrowheads="1"/>
            </p:cNvSpPr>
            <p:nvPr/>
          </p:nvSpPr>
          <p:spPr bwMode="auto">
            <a:xfrm>
              <a:off x="5079" y="2546"/>
              <a:ext cx="432" cy="432"/>
            </a:xfrm>
            <a:prstGeom prst="ellipse">
              <a:avLst/>
            </a:prstGeom>
            <a:solidFill>
              <a:schemeClr val="bg2"/>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35" name="Oval 15"/>
            <p:cNvSpPr>
              <a:spLocks noChangeArrowheads="1"/>
            </p:cNvSpPr>
            <p:nvPr/>
          </p:nvSpPr>
          <p:spPr bwMode="auto">
            <a:xfrm>
              <a:off x="4599" y="1955"/>
              <a:ext cx="288" cy="288"/>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34" name="Oval 14"/>
            <p:cNvSpPr>
              <a:spLocks noChangeArrowheads="1"/>
            </p:cNvSpPr>
            <p:nvPr/>
          </p:nvSpPr>
          <p:spPr bwMode="auto">
            <a:xfrm>
              <a:off x="5079" y="3698"/>
              <a:ext cx="144" cy="144"/>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33" name="Oval 13"/>
            <p:cNvSpPr>
              <a:spLocks noChangeArrowheads="1"/>
            </p:cNvSpPr>
            <p:nvPr/>
          </p:nvSpPr>
          <p:spPr bwMode="auto">
            <a:xfrm>
              <a:off x="4503" y="3698"/>
              <a:ext cx="432" cy="432"/>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32" name="Oval 12"/>
            <p:cNvSpPr>
              <a:spLocks noChangeArrowheads="1"/>
            </p:cNvSpPr>
            <p:nvPr/>
          </p:nvSpPr>
          <p:spPr bwMode="auto">
            <a:xfrm>
              <a:off x="6231" y="2546"/>
              <a:ext cx="576" cy="576"/>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31" name="Oval 11"/>
            <p:cNvSpPr>
              <a:spLocks noChangeArrowheads="1"/>
            </p:cNvSpPr>
            <p:nvPr/>
          </p:nvSpPr>
          <p:spPr bwMode="auto">
            <a:xfrm>
              <a:off x="5655" y="3122"/>
              <a:ext cx="576" cy="576"/>
            </a:xfrm>
            <a:prstGeom prst="ellipse">
              <a:avLst/>
            </a:prstGeom>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30" name="Oval 10"/>
            <p:cNvSpPr>
              <a:spLocks noChangeArrowheads="1"/>
            </p:cNvSpPr>
            <p:nvPr/>
          </p:nvSpPr>
          <p:spPr bwMode="auto">
            <a:xfrm>
              <a:off x="7757" y="4039"/>
              <a:ext cx="288" cy="288"/>
            </a:xfrm>
            <a:prstGeom prst="ellipse">
              <a:avLst/>
            </a:prstGeom>
            <a:solidFill>
              <a:schemeClr val="tx2"/>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29" name="Oval 9"/>
            <p:cNvSpPr>
              <a:spLocks noChangeArrowheads="1"/>
            </p:cNvSpPr>
            <p:nvPr/>
          </p:nvSpPr>
          <p:spPr bwMode="auto">
            <a:xfrm>
              <a:off x="8103" y="2690"/>
              <a:ext cx="720" cy="720"/>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28" name="Oval 8"/>
            <p:cNvSpPr>
              <a:spLocks noChangeArrowheads="1"/>
            </p:cNvSpPr>
            <p:nvPr/>
          </p:nvSpPr>
          <p:spPr bwMode="auto">
            <a:xfrm>
              <a:off x="7239" y="2546"/>
              <a:ext cx="576" cy="576"/>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27" name="Oval 7"/>
            <p:cNvSpPr>
              <a:spLocks noChangeArrowheads="1"/>
            </p:cNvSpPr>
            <p:nvPr/>
          </p:nvSpPr>
          <p:spPr bwMode="auto">
            <a:xfrm>
              <a:off x="4071" y="4130"/>
              <a:ext cx="144" cy="144"/>
            </a:xfrm>
            <a:prstGeom prst="ellipse">
              <a:avLst/>
            </a:prstGeom>
            <a:solidFill>
              <a:srgbClr val="C0C0C0"/>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26" name="Oval 6"/>
            <p:cNvSpPr>
              <a:spLocks noChangeArrowheads="1"/>
            </p:cNvSpPr>
            <p:nvPr/>
          </p:nvSpPr>
          <p:spPr bwMode="auto">
            <a:xfrm>
              <a:off x="3207" y="4130"/>
              <a:ext cx="288" cy="288"/>
            </a:xfrm>
            <a:prstGeom prst="ellipse">
              <a:avLst/>
            </a:prstGeom>
            <a:solidFill>
              <a:schemeClr val="bg2"/>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25" name="Oval 5"/>
            <p:cNvSpPr>
              <a:spLocks noChangeArrowheads="1"/>
            </p:cNvSpPr>
            <p:nvPr/>
          </p:nvSpPr>
          <p:spPr bwMode="auto">
            <a:xfrm>
              <a:off x="5041" y="1134"/>
              <a:ext cx="288" cy="288"/>
            </a:xfrm>
            <a:prstGeom prst="ellipse">
              <a:avLst/>
            </a:prstGeom>
            <a:solidFill>
              <a:schemeClr val="tx1"/>
            </a:solidFill>
            <a:ln w="63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24" name="Line 4"/>
            <p:cNvSpPr>
              <a:spLocks noChangeShapeType="1"/>
            </p:cNvSpPr>
            <p:nvPr/>
          </p:nvSpPr>
          <p:spPr bwMode="auto">
            <a:xfrm>
              <a:off x="3898" y="818"/>
              <a:ext cx="0" cy="3888"/>
            </a:xfrm>
            <a:prstGeom prst="line">
              <a:avLst/>
            </a:prstGeom>
            <a:noFill/>
            <a:ln w="6350">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23" name="Line 3"/>
            <p:cNvSpPr>
              <a:spLocks noChangeShapeType="1"/>
            </p:cNvSpPr>
            <p:nvPr/>
          </p:nvSpPr>
          <p:spPr bwMode="auto">
            <a:xfrm>
              <a:off x="5511" y="818"/>
              <a:ext cx="1" cy="3888"/>
            </a:xfrm>
            <a:prstGeom prst="line">
              <a:avLst/>
            </a:prstGeom>
            <a:noFill/>
            <a:ln w="6350">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a:p>
          </p:txBody>
        </p:sp>
        <p:sp>
          <p:nvSpPr>
            <p:cNvPr id="158722" name="Line 2"/>
            <p:cNvSpPr>
              <a:spLocks noChangeShapeType="1"/>
            </p:cNvSpPr>
            <p:nvPr/>
          </p:nvSpPr>
          <p:spPr bwMode="auto">
            <a:xfrm>
              <a:off x="7210" y="818"/>
              <a:ext cx="0" cy="3888"/>
            </a:xfrm>
            <a:prstGeom prst="line">
              <a:avLst/>
            </a:prstGeom>
            <a:noFill/>
            <a:ln w="6350">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a:p>
          </p:txBody>
        </p:sp>
      </p:grpSp>
      <p:sp>
        <p:nvSpPr>
          <p:cNvPr id="32" name="Flèche courbée vers la gauche 31"/>
          <p:cNvSpPr/>
          <p:nvPr/>
        </p:nvSpPr>
        <p:spPr bwMode="auto">
          <a:xfrm>
            <a:off x="2143108" y="2928934"/>
            <a:ext cx="357190" cy="642942"/>
          </a:xfrm>
          <a:prstGeom prst="curved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pitchFamily="18" charset="0"/>
            </a:endParaRPr>
          </a:p>
        </p:txBody>
      </p:sp>
      <p:sp>
        <p:nvSpPr>
          <p:cNvPr id="37" name="Flèche courbée vers le bas 36"/>
          <p:cNvSpPr/>
          <p:nvPr/>
        </p:nvSpPr>
        <p:spPr bwMode="auto">
          <a:xfrm rot="18576586">
            <a:off x="2473551" y="2350023"/>
            <a:ext cx="1151946" cy="375091"/>
          </a:xfrm>
          <a:prstGeom prst="curvedDownArrow">
            <a:avLst/>
          </a:prstGeom>
          <a:solidFill>
            <a:schemeClr val="tx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pitchFamily="18" charset="0"/>
            </a:endParaRPr>
          </a:p>
        </p:txBody>
      </p:sp>
      <p:sp>
        <p:nvSpPr>
          <p:cNvPr id="38" name="Double flèche verticale 37"/>
          <p:cNvSpPr/>
          <p:nvPr/>
        </p:nvSpPr>
        <p:spPr bwMode="auto">
          <a:xfrm>
            <a:off x="4536281" y="5100660"/>
            <a:ext cx="214314" cy="642942"/>
          </a:xfrm>
          <a:prstGeom prst="upDownArrow">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pitchFamily="18" charset="0"/>
            </a:endParaRPr>
          </a:p>
        </p:txBody>
      </p:sp>
      <p:sp>
        <p:nvSpPr>
          <p:cNvPr id="39" name="ZoneTexte 38"/>
          <p:cNvSpPr txBox="1"/>
          <p:nvPr/>
        </p:nvSpPr>
        <p:spPr>
          <a:xfrm>
            <a:off x="4143371" y="5869582"/>
            <a:ext cx="1500198" cy="369332"/>
          </a:xfrm>
          <a:prstGeom prst="rect">
            <a:avLst/>
          </a:prstGeom>
          <a:noFill/>
        </p:spPr>
        <p:txBody>
          <a:bodyPr wrap="square" rtlCol="0">
            <a:spAutoFit/>
          </a:bodyPr>
          <a:lstStyle/>
          <a:p>
            <a:r>
              <a:rPr lang="fr-FR" sz="1800" dirty="0" smtClean="0"/>
              <a:t>Partenariat</a:t>
            </a:r>
            <a:endParaRPr lang="fr-FR" sz="1800" dirty="0"/>
          </a:p>
        </p:txBody>
      </p:sp>
      <p:sp>
        <p:nvSpPr>
          <p:cNvPr id="40" name="Flèche courbée vers le bas 39"/>
          <p:cNvSpPr/>
          <p:nvPr/>
        </p:nvSpPr>
        <p:spPr bwMode="auto">
          <a:xfrm rot="2102229" flipV="1">
            <a:off x="5216576" y="5063455"/>
            <a:ext cx="1463605" cy="486102"/>
          </a:xfrm>
          <a:prstGeom prst="curvedDownArrow">
            <a:avLst/>
          </a:prstGeom>
          <a:solidFill>
            <a:schemeClr val="tx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pitchFamily="18" charset="0"/>
            </a:endParaRPr>
          </a:p>
        </p:txBody>
      </p:sp>
      <p:sp>
        <p:nvSpPr>
          <p:cNvPr id="41" name="Double flèche verticale 40"/>
          <p:cNvSpPr/>
          <p:nvPr/>
        </p:nvSpPr>
        <p:spPr bwMode="auto">
          <a:xfrm>
            <a:off x="2490816" y="5743602"/>
            <a:ext cx="142876" cy="500066"/>
          </a:xfrm>
          <a:prstGeom prst="upDownArrow">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pitchFamily="18" charset="0"/>
            </a:endParaRPr>
          </a:p>
        </p:txBody>
      </p:sp>
      <p:sp>
        <p:nvSpPr>
          <p:cNvPr id="42" name="ZoneTexte 41"/>
          <p:cNvSpPr txBox="1"/>
          <p:nvPr/>
        </p:nvSpPr>
        <p:spPr>
          <a:xfrm>
            <a:off x="2123530" y="6243668"/>
            <a:ext cx="1497848" cy="646331"/>
          </a:xfrm>
          <a:prstGeom prst="rect">
            <a:avLst/>
          </a:prstGeom>
          <a:noFill/>
        </p:spPr>
        <p:txBody>
          <a:bodyPr wrap="square" rtlCol="0">
            <a:spAutoFit/>
          </a:bodyPr>
          <a:lstStyle/>
          <a:p>
            <a:r>
              <a:rPr lang="fr-FR" sz="1800" dirty="0" smtClean="0"/>
              <a:t>Partenariat</a:t>
            </a:r>
          </a:p>
          <a:p>
            <a:endParaRPr lang="fr-FR" dirty="0"/>
          </a:p>
        </p:txBody>
      </p:sp>
      <p:sp>
        <p:nvSpPr>
          <p:cNvPr id="43" name="Flèche courbée vers la gauche 42"/>
          <p:cNvSpPr/>
          <p:nvPr/>
        </p:nvSpPr>
        <p:spPr bwMode="auto">
          <a:xfrm rot="19421641" flipH="1">
            <a:off x="2716390" y="2647087"/>
            <a:ext cx="484136" cy="1614048"/>
          </a:xfrm>
          <a:prstGeom prst="curved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pitchFamily="18" charset="0"/>
            </a:endParaRPr>
          </a:p>
        </p:txBody>
      </p:sp>
      <p:sp>
        <p:nvSpPr>
          <p:cNvPr id="44" name="Flèche courbée vers le bas 43"/>
          <p:cNvSpPr/>
          <p:nvPr/>
        </p:nvSpPr>
        <p:spPr bwMode="auto">
          <a:xfrm flipV="1">
            <a:off x="423813" y="4446041"/>
            <a:ext cx="857256" cy="357190"/>
          </a:xfrm>
          <a:prstGeom prst="curved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pitchFamily="18" charset="0"/>
            </a:endParaRPr>
          </a:p>
        </p:txBody>
      </p:sp>
      <p:sp>
        <p:nvSpPr>
          <p:cNvPr id="45" name="Flèche courbée vers le bas 44"/>
          <p:cNvSpPr/>
          <p:nvPr/>
        </p:nvSpPr>
        <p:spPr bwMode="auto">
          <a:xfrm rot="19712504">
            <a:off x="684131" y="5650090"/>
            <a:ext cx="788689" cy="341440"/>
          </a:xfrm>
          <a:prstGeom prst="curved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xmlns="" val="2508193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mobilisation de l’intelligence collective</a:t>
            </a:r>
            <a:endParaRPr lang="fr-FR" dirty="0"/>
          </a:p>
        </p:txBody>
      </p:sp>
      <p:sp>
        <p:nvSpPr>
          <p:cNvPr id="3" name="Espace réservé du contenu 2"/>
          <p:cNvSpPr>
            <a:spLocks noGrp="1"/>
          </p:cNvSpPr>
          <p:nvPr>
            <p:ph sz="quarter" idx="1"/>
          </p:nvPr>
        </p:nvSpPr>
        <p:spPr>
          <a:xfrm>
            <a:off x="457200" y="1600200"/>
            <a:ext cx="8435280" cy="4853136"/>
          </a:xfrm>
        </p:spPr>
        <p:txBody>
          <a:bodyPr>
            <a:normAutofit fontScale="85000" lnSpcReduction="20000"/>
          </a:bodyPr>
          <a:lstStyle/>
          <a:p>
            <a:r>
              <a:rPr lang="fr-FR" dirty="0" smtClean="0"/>
              <a:t>« </a:t>
            </a:r>
            <a:r>
              <a:rPr lang="fr-FR" i="1" dirty="0" smtClean="0"/>
              <a:t>The </a:t>
            </a:r>
            <a:r>
              <a:rPr lang="fr-FR" i="1" dirty="0" err="1" smtClean="0"/>
              <a:t>company’s</a:t>
            </a:r>
            <a:r>
              <a:rPr lang="fr-FR" i="1" dirty="0" smtClean="0"/>
              <a:t> </a:t>
            </a:r>
            <a:r>
              <a:rPr lang="fr-FR" i="1" dirty="0" err="1" smtClean="0"/>
              <a:t>rationale</a:t>
            </a:r>
            <a:r>
              <a:rPr lang="fr-FR" i="1" dirty="0" smtClean="0"/>
              <a:t> </a:t>
            </a:r>
            <a:r>
              <a:rPr lang="fr-FR" i="1" dirty="0" err="1" smtClean="0"/>
              <a:t>is</a:t>
            </a:r>
            <a:r>
              <a:rPr lang="fr-FR" i="1" dirty="0" smtClean="0"/>
              <a:t> simple: Inside P&amp;G are more </a:t>
            </a:r>
            <a:r>
              <a:rPr lang="fr-FR" i="1" dirty="0" err="1" smtClean="0"/>
              <a:t>than</a:t>
            </a:r>
            <a:r>
              <a:rPr lang="fr-FR" i="1" dirty="0" smtClean="0"/>
              <a:t> 8,600 </a:t>
            </a:r>
            <a:r>
              <a:rPr lang="fr-FR" i="1" dirty="0" err="1" smtClean="0"/>
              <a:t>scientists</a:t>
            </a:r>
            <a:r>
              <a:rPr lang="fr-FR" i="1" dirty="0" smtClean="0"/>
              <a:t> </a:t>
            </a:r>
            <a:r>
              <a:rPr lang="fr-FR" i="1" dirty="0" err="1" smtClean="0"/>
              <a:t>advancing</a:t>
            </a:r>
            <a:r>
              <a:rPr lang="fr-FR" i="1" dirty="0" smtClean="0"/>
              <a:t> the </a:t>
            </a:r>
            <a:r>
              <a:rPr lang="fr-FR" i="1" dirty="0" err="1" smtClean="0"/>
              <a:t>industrial</a:t>
            </a:r>
            <a:r>
              <a:rPr lang="fr-FR" i="1" dirty="0" smtClean="0"/>
              <a:t> </a:t>
            </a:r>
            <a:r>
              <a:rPr lang="fr-FR" i="1" dirty="0" err="1" smtClean="0"/>
              <a:t>knowledge</a:t>
            </a:r>
            <a:r>
              <a:rPr lang="fr-FR" i="1" dirty="0" smtClean="0"/>
              <a:t> </a:t>
            </a:r>
            <a:r>
              <a:rPr lang="fr-FR" i="1" dirty="0" err="1" smtClean="0"/>
              <a:t>that</a:t>
            </a:r>
            <a:r>
              <a:rPr lang="fr-FR" i="1" dirty="0" smtClean="0"/>
              <a:t> </a:t>
            </a:r>
            <a:r>
              <a:rPr lang="fr-FR" i="1" dirty="0" err="1" smtClean="0"/>
              <a:t>enables</a:t>
            </a:r>
            <a:r>
              <a:rPr lang="fr-FR" i="1" dirty="0" smtClean="0"/>
              <a:t> new P&amp;G </a:t>
            </a:r>
            <a:r>
              <a:rPr lang="fr-FR" i="1" dirty="0" err="1" smtClean="0"/>
              <a:t>offerings</a:t>
            </a:r>
            <a:r>
              <a:rPr lang="fr-FR" i="1" dirty="0" smtClean="0"/>
              <a:t>; </a:t>
            </a:r>
            <a:r>
              <a:rPr lang="fr-FR" i="1" dirty="0" err="1" smtClean="0"/>
              <a:t>outside</a:t>
            </a:r>
            <a:r>
              <a:rPr lang="fr-FR" i="1" dirty="0" smtClean="0"/>
              <a:t> are 1.5 million. So </a:t>
            </a:r>
            <a:r>
              <a:rPr lang="fr-FR" i="1" dirty="0" err="1" smtClean="0"/>
              <a:t>why</a:t>
            </a:r>
            <a:r>
              <a:rPr lang="fr-FR" i="1" dirty="0" smtClean="0"/>
              <a:t> </a:t>
            </a:r>
            <a:r>
              <a:rPr lang="fr-FR" i="1" dirty="0" err="1" smtClean="0"/>
              <a:t>try</a:t>
            </a:r>
            <a:r>
              <a:rPr lang="fr-FR" i="1" dirty="0" smtClean="0"/>
              <a:t> to </a:t>
            </a:r>
            <a:r>
              <a:rPr lang="fr-FR" i="1" dirty="0" err="1" smtClean="0"/>
              <a:t>invent</a:t>
            </a:r>
            <a:r>
              <a:rPr lang="fr-FR" i="1" dirty="0" smtClean="0"/>
              <a:t> </a:t>
            </a:r>
            <a:r>
              <a:rPr lang="fr-FR" i="1" dirty="0" err="1" smtClean="0"/>
              <a:t>everything</a:t>
            </a:r>
            <a:r>
              <a:rPr lang="fr-FR" i="1" dirty="0" smtClean="0"/>
              <a:t> </a:t>
            </a:r>
            <a:r>
              <a:rPr lang="fr-FR" i="1" dirty="0" err="1" smtClean="0"/>
              <a:t>internally</a:t>
            </a:r>
            <a:r>
              <a:rPr lang="fr-FR" i="1" dirty="0" smtClean="0"/>
              <a:t>?</a:t>
            </a:r>
            <a:r>
              <a:rPr lang="fr-FR" dirty="0" smtClean="0"/>
              <a:t> » (</a:t>
            </a:r>
            <a:r>
              <a:rPr lang="fr-FR" dirty="0" err="1" smtClean="0"/>
              <a:t>Chesbrough</a:t>
            </a:r>
            <a:r>
              <a:rPr lang="fr-FR" dirty="0" smtClean="0"/>
              <a:t>, 2003, </a:t>
            </a:r>
            <a:r>
              <a:rPr lang="fr-FR" dirty="0" err="1" smtClean="0"/>
              <a:t>p.xxvii</a:t>
            </a:r>
            <a:r>
              <a:rPr lang="fr-FR" dirty="0" smtClean="0"/>
              <a:t>)</a:t>
            </a:r>
          </a:p>
          <a:p>
            <a:r>
              <a:rPr lang="fr-FR" dirty="0" smtClean="0"/>
              <a:t>Au sein même des entreprises, le nombre de salariés connaissant bien les produits et/ou les marchés et donc susceptibles de contribuer à l’innovation est bien supérieur à celui des services de R&amp;D</a:t>
            </a:r>
          </a:p>
          <a:p>
            <a:r>
              <a:rPr lang="fr-FR" dirty="0" smtClean="0"/>
              <a:t>La première étape de l’open innovation est donc celle de l’ouverture… interne</a:t>
            </a:r>
          </a:p>
          <a:p>
            <a:r>
              <a:rPr lang="fr-FR" dirty="0" smtClean="0"/>
              <a:t>Pas vraiment nouveau : les années 1980/1990 avaient vu une première vague de systèmes d’innovation participative</a:t>
            </a:r>
          </a:p>
          <a:p>
            <a:r>
              <a:rPr lang="fr-FR" dirty="0" smtClean="0"/>
              <a:t>Même en restant à ce stade de l’open innovation, cela amène les problématiques suivantes :</a:t>
            </a:r>
          </a:p>
          <a:p>
            <a:pPr lvl="1"/>
            <a:r>
              <a:rPr lang="fr-FR" dirty="0" smtClean="0"/>
              <a:t>Quel système d’incitation ?</a:t>
            </a:r>
          </a:p>
          <a:p>
            <a:pPr lvl="1"/>
            <a:r>
              <a:rPr lang="fr-FR" dirty="0" smtClean="0"/>
              <a:t>Comment organiser la logistique de ce type de système ?</a:t>
            </a:r>
          </a:p>
          <a:p>
            <a:pPr lvl="1"/>
            <a:r>
              <a:rPr lang="fr-FR" dirty="0" smtClean="0"/>
              <a:t>Comment gérer la frustration issue des idées non retenues ?</a:t>
            </a:r>
          </a:p>
          <a:p>
            <a:pPr lvl="1"/>
            <a:r>
              <a:rPr lang="fr-FR" dirty="0" smtClean="0"/>
              <a:t>Quelles précautions juridiques prendre  (inventions hors mission) ?</a:t>
            </a:r>
          </a:p>
        </p:txBody>
      </p:sp>
    </p:spTree>
    <p:extLst>
      <p:ext uri="{BB962C8B-B14F-4D97-AF65-F5344CB8AC3E}">
        <p14:creationId xmlns:p14="http://schemas.microsoft.com/office/powerpoint/2010/main" xmlns="" val="1116657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L’acquisition de technologies à l’extérieur</a:t>
            </a:r>
            <a:endParaRPr lang="fr-FR" dirty="0"/>
          </a:p>
        </p:txBody>
      </p:sp>
      <p:sp>
        <p:nvSpPr>
          <p:cNvPr id="3" name="Espace réservé du contenu 2"/>
          <p:cNvSpPr>
            <a:spLocks noGrp="1"/>
          </p:cNvSpPr>
          <p:nvPr>
            <p:ph sz="quarter" idx="1"/>
          </p:nvPr>
        </p:nvSpPr>
        <p:spPr/>
        <p:txBody>
          <a:bodyPr>
            <a:normAutofit fontScale="77500" lnSpcReduction="20000"/>
          </a:bodyPr>
          <a:lstStyle/>
          <a:p>
            <a:r>
              <a:rPr lang="fr-FR" dirty="0" smtClean="0"/>
              <a:t>Même dans son domaine, une entreprise n’est en général à l’origine que d’une minorité des inventions</a:t>
            </a:r>
          </a:p>
          <a:p>
            <a:r>
              <a:rPr lang="fr-FR" dirty="0" smtClean="0"/>
              <a:t>Les entreprises aujourd’hui doivent en outre maîtriser de nombreux domaines de compétences</a:t>
            </a:r>
          </a:p>
          <a:p>
            <a:r>
              <a:rPr lang="fr-FR" dirty="0" smtClean="0"/>
              <a:t>Ces pratiques ne sont pas nouvelles</a:t>
            </a:r>
          </a:p>
          <a:p>
            <a:pPr lvl="1"/>
            <a:r>
              <a:rPr lang="fr-FR" dirty="0" smtClean="0"/>
              <a:t>Le « </a:t>
            </a:r>
            <a:r>
              <a:rPr lang="fr-FR" dirty="0" err="1" smtClean="0"/>
              <a:t>licensing</a:t>
            </a:r>
            <a:r>
              <a:rPr lang="fr-FR" dirty="0" smtClean="0"/>
              <a:t> in » est pratiqué depuis longtemps (Framatome)</a:t>
            </a:r>
          </a:p>
          <a:p>
            <a:pPr lvl="1"/>
            <a:r>
              <a:rPr lang="fr-FR" dirty="0" smtClean="0"/>
              <a:t>D’un point de vue théorique, le concept de capacités d’absorption est proposé par Cohen et </a:t>
            </a:r>
            <a:r>
              <a:rPr lang="fr-FR" dirty="0" err="1" smtClean="0"/>
              <a:t>Levinthal</a:t>
            </a:r>
            <a:r>
              <a:rPr lang="fr-FR" dirty="0" smtClean="0"/>
              <a:t> dès 1990</a:t>
            </a:r>
          </a:p>
          <a:p>
            <a:r>
              <a:rPr lang="fr-FR" dirty="0" smtClean="0"/>
              <a:t>D’un point de vue concret, cela implique de mettre en œuvre :</a:t>
            </a:r>
          </a:p>
          <a:p>
            <a:pPr lvl="1"/>
            <a:r>
              <a:rPr lang="fr-FR" dirty="0" smtClean="0"/>
              <a:t>Des méthodes d’identification des technologies intéressantes : veille technologique, ingénierie inversée mais aussi connexion à des réseaux (exemple de Cisco)</a:t>
            </a:r>
          </a:p>
          <a:p>
            <a:pPr lvl="1"/>
            <a:r>
              <a:rPr lang="fr-FR" dirty="0" smtClean="0"/>
              <a:t>La mise en œuvre de méthodes d’acquisition effectives : contrats de licence, transfert de technologies, acquisition d’entreprises</a:t>
            </a:r>
          </a:p>
          <a:p>
            <a:pPr lvl="1"/>
            <a:r>
              <a:rPr lang="fr-FR" dirty="0"/>
              <a:t>La construction de capacités d’intégration avec les connaissances et technologies </a:t>
            </a:r>
            <a:r>
              <a:rPr lang="fr-FR" dirty="0" smtClean="0"/>
              <a:t>internes (et, le cas échéant, avec la structure organisationnelle interne)</a:t>
            </a:r>
          </a:p>
        </p:txBody>
      </p:sp>
    </p:spTree>
    <p:extLst>
      <p:ext uri="{BB962C8B-B14F-4D97-AF65-F5344CB8AC3E}">
        <p14:creationId xmlns:p14="http://schemas.microsoft.com/office/powerpoint/2010/main" xmlns="" val="204122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359</TotalTime>
  <Words>759</Words>
  <Application>Microsoft Office PowerPoint</Application>
  <PresentationFormat>Affichage à l'écran (4:3)</PresentationFormat>
  <Paragraphs>124</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Capitaux</vt:lpstr>
      <vt:lpstr>Open innovation : des paroles aux actes</vt:lpstr>
      <vt:lpstr>Un auteur de référence</vt:lpstr>
      <vt:lpstr>L’ancien paradigme</vt:lpstr>
      <vt:lpstr>Mais ça, c’était avant…</vt:lpstr>
      <vt:lpstr>Les caractéristiques d’un système d’innovation ouvert</vt:lpstr>
      <vt:lpstr>L’entonnoir</vt:lpstr>
      <vt:lpstr>Entonnoir et processus ouvert</vt:lpstr>
      <vt:lpstr>La mobilisation de l’intelligence collective</vt:lpstr>
      <vt:lpstr>L’acquisition de technologies à l’extérieur</vt:lpstr>
      <vt:lpstr>Les liens avec les institutions académiques</vt:lpstr>
      <vt:lpstr>Les liens avec les institutions académiques</vt:lpstr>
      <vt:lpstr>Liens avec les fournisseurs et les clients</vt:lpstr>
      <vt:lpstr>L’intégration du client final</vt:lpstr>
      <vt:lpstr>L’intégration du client final</vt:lpstr>
      <vt:lpstr>La valorisation des projets</vt:lpstr>
      <vt:lpstr>Un concept simple… et une mise en œuvre complexe</vt:lpstr>
      <vt:lpstr>Open innovation : des paroles aux actes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dc:creator>
  <cp:lastModifiedBy>HRMRIST</cp:lastModifiedBy>
  <cp:revision>58</cp:revision>
  <dcterms:created xsi:type="dcterms:W3CDTF">2014-07-08T16:51:36Z</dcterms:created>
  <dcterms:modified xsi:type="dcterms:W3CDTF">2014-07-11T06:54:42Z</dcterms:modified>
</cp:coreProperties>
</file>